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00"/>
    <p:restoredTop sz="96925"/>
  </p:normalViewPr>
  <p:slideViewPr>
    <p:cSldViewPr snapToGrid="0">
      <p:cViewPr varScale="1">
        <p:scale>
          <a:sx n="214" d="100"/>
          <a:sy n="214" d="100"/>
        </p:scale>
        <p:origin x="160" y="3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6358a3cbb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안녕하세요.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딥러닝을 이용한 SMP 예측 및 시각화를 주제로 캡스톤디자인을 진행한 컴퓨터공학과 장규범입니다.</a:t>
            </a:r>
            <a:endParaRPr dirty="0"/>
          </a:p>
        </p:txBody>
      </p:sp>
      <p:sp>
        <p:nvSpPr>
          <p:cNvPr id="127" name="Google Shape;127;g106358a3cbb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54eead4d4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 dirty="0">
                <a:solidFill>
                  <a:srgbClr val="24292E"/>
                </a:solidFill>
                <a:highlight>
                  <a:srgbClr val="FFFFFF"/>
                </a:highlight>
              </a:rPr>
              <a:t>ARIMA</a:t>
            </a: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r>
              <a:rPr lang="ko-KR" altLang="en-US" sz="1000" dirty="0" err="1">
                <a:solidFill>
                  <a:srgbClr val="24292E"/>
                </a:solidFill>
                <a:highlight>
                  <a:srgbClr val="FFFFFF"/>
                </a:highlight>
              </a:rPr>
              <a:t>시계열</a:t>
            </a: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 데이터 기반 분석 기법으로 과거의 데이터가 지니고 있는 추세까지 반영하게 됩니다</a:t>
            </a:r>
            <a:r>
              <a:rPr lang="en-US" altLang="ko-KR" sz="1000" dirty="0">
                <a:solidFill>
                  <a:srgbClr val="24292E"/>
                </a:solidFill>
                <a:highlight>
                  <a:srgbClr val="FFFFFF"/>
                </a:highlight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이 모델을 사용하면 </a:t>
            </a:r>
            <a:r>
              <a:rPr lang="ko-KR" altLang="en-US" sz="1000" dirty="0" err="1">
                <a:solidFill>
                  <a:srgbClr val="24292E"/>
                </a:solidFill>
                <a:highlight>
                  <a:srgbClr val="FFFFFF"/>
                </a:highlight>
              </a:rPr>
              <a:t>시계열</a:t>
            </a: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 데이터를 더 </a:t>
            </a:r>
            <a:r>
              <a:rPr lang="ko-KR" altLang="en-US" sz="1000" dirty="0" err="1">
                <a:solidFill>
                  <a:srgbClr val="24292E"/>
                </a:solidFill>
                <a:highlight>
                  <a:srgbClr val="FFFFFF"/>
                </a:highlight>
              </a:rPr>
              <a:t>잘이해하거나</a:t>
            </a: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 미래 지점을 예측하기에 적합합니다</a:t>
            </a:r>
            <a:r>
              <a:rPr lang="en-US" altLang="ko-KR" sz="1000" dirty="0">
                <a:solidFill>
                  <a:srgbClr val="24292E"/>
                </a:solidFill>
                <a:highlight>
                  <a:srgbClr val="FFFFFF"/>
                </a:highlight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ko-Kore-KR" sz="1000" dirty="0">
                <a:solidFill>
                  <a:schemeClr val="dk1"/>
                </a:solidFill>
                <a:highlight>
                  <a:srgbClr val="FFFFFF"/>
                </a:highlight>
              </a:rPr>
              <a:t>ARIMA(p,d,q)의 최적 파라미터를 찾기 위해 ACF(자기상관함수), PACF(부분 자기 상관 함수) 사용</a:t>
            </a:r>
            <a:r>
              <a:rPr lang="ko" altLang="en-US" sz="1000" dirty="0">
                <a:solidFill>
                  <a:schemeClr val="dk1"/>
                </a:solidFill>
                <a:highlight>
                  <a:srgbClr val="FFFFFF"/>
                </a:highlight>
              </a:rPr>
              <a:t>하였습니다</a:t>
            </a:r>
            <a:r>
              <a:rPr lang="en-US" altLang="ko" sz="1000" dirty="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ko-Kore-KR" sz="1000" dirty="0">
                <a:solidFill>
                  <a:schemeClr val="dk1"/>
                </a:solidFill>
                <a:highlight>
                  <a:srgbClr val="FFFFFF"/>
                </a:highlight>
              </a:rPr>
              <a:t>ARIMA</a:t>
            </a:r>
            <a:r>
              <a:rPr lang="ko-Kore-KR" altLang="en-US" sz="1000" dirty="0">
                <a:solidFill>
                  <a:schemeClr val="dk1"/>
                </a:solidFill>
                <a:highlight>
                  <a:srgbClr val="FFFFFF"/>
                </a:highlight>
              </a:rPr>
              <a:t> 모델의</a:t>
            </a:r>
            <a:r>
              <a:rPr lang="ko-KR" altLang="en-US" sz="1000" dirty="0">
                <a:solidFill>
                  <a:schemeClr val="dk1"/>
                </a:solidFill>
                <a:highlight>
                  <a:srgbClr val="FFFFFF"/>
                </a:highlight>
              </a:rPr>
              <a:t> 일반적인 형태는 다음과 같습니다</a:t>
            </a:r>
            <a:r>
              <a:rPr lang="en-US" altLang="ko-KR" sz="1000" dirty="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lang="en-US" altLang="ko"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자기 자신의 과거를 사용하는 </a:t>
            </a:r>
            <a:r>
              <a:rPr lang="en-US" altLang="ko-KR" sz="1000" dirty="0">
                <a:solidFill>
                  <a:srgbClr val="24292E"/>
                </a:solidFill>
                <a:highlight>
                  <a:srgbClr val="FFFFFF"/>
                </a:highlight>
              </a:rPr>
              <a:t>AR</a:t>
            </a: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모델</a:t>
            </a:r>
            <a:r>
              <a:rPr lang="en-US" altLang="ko-KR" sz="1000" dirty="0">
                <a:solidFill>
                  <a:srgbClr val="24292E"/>
                </a:solidFill>
                <a:highlight>
                  <a:srgbClr val="FFFFFF"/>
                </a:highlight>
              </a:rPr>
              <a:t>,</a:t>
            </a: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 트렌드가 변화하는 상황에서 적합한 </a:t>
            </a:r>
            <a:r>
              <a:rPr lang="en-US" altLang="ko-KR" sz="1000" dirty="0">
                <a:solidFill>
                  <a:srgbClr val="24292E"/>
                </a:solidFill>
                <a:highlight>
                  <a:srgbClr val="FFFFFF"/>
                </a:highlight>
              </a:rPr>
              <a:t>MA </a:t>
            </a: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모델</a:t>
            </a:r>
            <a:r>
              <a:rPr lang="en-US" altLang="ko-KR" sz="1000" dirty="0">
                <a:solidFill>
                  <a:srgbClr val="24292E"/>
                </a:solidFill>
                <a:highlight>
                  <a:srgbClr val="FFFFFF"/>
                </a:highlight>
              </a:rPr>
              <a:t>,</a:t>
            </a: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 현재상태에서 바로 전 상태를 뺀 차분을 이용할 수 있습니다</a:t>
            </a:r>
            <a:r>
              <a:rPr lang="en-US" altLang="ko-KR" sz="1000" dirty="0">
                <a:solidFill>
                  <a:srgbClr val="24292E"/>
                </a:solidFill>
                <a:highlight>
                  <a:srgbClr val="FFFFFF"/>
                </a:highlight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24292E"/>
                </a:solidFill>
                <a:highlight>
                  <a:srgbClr val="FFFFFF"/>
                </a:highlight>
              </a:rPr>
              <a:t>비정상성 시계열 데이터에 정상성을 부여하는 모델</a:t>
            </a:r>
            <a:endParaRPr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 dirty="0">
                <a:solidFill>
                  <a:srgbClr val="333333"/>
                </a:solidFill>
                <a:highlight>
                  <a:srgbClr val="FFFFFF"/>
                </a:highlight>
              </a:rPr>
              <a:t>안정적인 시계열이란 시간의 추이와 관계없이 평균 및 분산이 불변하거나 시점 간의 공분산이 기준시점과 무관한 형태의 시계열이다. 시계열이 안정적이지 않을 때는 로그를 이용하거나 차분을 통해 시계열을 안정적으로 변환한 뒤에 분석을 진행한다. </a:t>
            </a:r>
            <a:endParaRPr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24292E"/>
                </a:solidFill>
                <a:highlight>
                  <a:srgbClr val="FFFFFF"/>
                </a:highlight>
              </a:rPr>
              <a:t>기온, Suppy는 계절적-시계열적</a:t>
            </a:r>
            <a:endParaRPr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24292E"/>
                </a:solidFill>
                <a:highlight>
                  <a:srgbClr val="FFFFFF"/>
                </a:highlight>
              </a:rPr>
              <a:t>SMP는 비선형적</a:t>
            </a:r>
            <a:endParaRPr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24292E"/>
                </a:solidFill>
                <a:highlight>
                  <a:srgbClr val="FFFFFF"/>
                </a:highlight>
              </a:rPr>
              <a:t>긴 기간동안 모은 데이터를 이용해 미래 예측의 경향성을 파악할 수 있음</a:t>
            </a:r>
            <a:endParaRPr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dirty="0">
                <a:solidFill>
                  <a:schemeClr val="dk1"/>
                </a:solidFill>
                <a:highlight>
                  <a:srgbClr val="FFFFFF"/>
                </a:highlight>
              </a:rPr>
              <a:t>ACF를 보면 자기 상관이 시간에 무관하게 양의 값을 가지고 있고, PACF는 1의 Time lag에서 0.8을 가진 후 급격히 감소합니다.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dirty="0">
                <a:solidFill>
                  <a:schemeClr val="dk1"/>
                </a:solidFill>
                <a:highlight>
                  <a:srgbClr val="FFFFFF"/>
                </a:highlight>
              </a:rPr>
              <a:t>따라서, ARIMA(p, d, q) 모수를 구하면 p=0, q=1임을 알 수 있습니다.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 dirty="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sp>
        <p:nvSpPr>
          <p:cNvPr id="274" name="Google Shape;274;g1054eead4d4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54eead4d4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이렇게 직접 구현하였습니다</a:t>
            </a:r>
            <a:r>
              <a:rPr lang="en-US" altLang="ko-KR" sz="1000" dirty="0">
                <a:solidFill>
                  <a:srgbClr val="24292E"/>
                </a:solidFill>
                <a:highlight>
                  <a:srgbClr val="FFFFFF"/>
                </a:highlight>
              </a:rPr>
              <a:t>.</a:t>
            </a: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000" dirty="0" err="1">
                <a:solidFill>
                  <a:srgbClr val="24292E"/>
                </a:solidFill>
                <a:highlight>
                  <a:srgbClr val="FFFFFF"/>
                </a:highlight>
              </a:rPr>
              <a:t>acf</a:t>
            </a:r>
            <a:r>
              <a:rPr lang="en-US" altLang="ko-KR" sz="1000" dirty="0">
                <a:solidFill>
                  <a:srgbClr val="24292E"/>
                </a:solidFill>
                <a:highlight>
                  <a:srgbClr val="FFFFFF"/>
                </a:highlight>
              </a:rPr>
              <a:t>, </a:t>
            </a:r>
            <a:r>
              <a:rPr lang="en-US" altLang="ko-KR" sz="1000" dirty="0" err="1">
                <a:solidFill>
                  <a:srgbClr val="24292E"/>
                </a:solidFill>
                <a:highlight>
                  <a:srgbClr val="FFFFFF"/>
                </a:highlight>
              </a:rPr>
              <a:t>pacf</a:t>
            </a:r>
            <a:r>
              <a:rPr lang="ko-KR" altLang="en-US" sz="1000" dirty="0" err="1">
                <a:solidFill>
                  <a:srgbClr val="24292E"/>
                </a:solidFill>
                <a:highlight>
                  <a:srgbClr val="FFFFFF"/>
                </a:highlight>
              </a:rPr>
              <a:t>를</a:t>
            </a: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 사용하여</a:t>
            </a:r>
            <a:r>
              <a:rPr lang="en-US" altLang="ko-KR" sz="1000" dirty="0">
                <a:solidFill>
                  <a:srgbClr val="24292E"/>
                </a:solidFill>
                <a:highlight>
                  <a:srgbClr val="FFFFFF"/>
                </a:highlight>
              </a:rPr>
              <a:t> ARIMA</a:t>
            </a: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의 </a:t>
            </a:r>
            <a:r>
              <a:rPr lang="ko-KR" altLang="en-US" sz="1000" dirty="0" err="1">
                <a:solidFill>
                  <a:srgbClr val="24292E"/>
                </a:solidFill>
                <a:highlight>
                  <a:srgbClr val="FFFFFF"/>
                </a:highlight>
              </a:rPr>
              <a:t>모수를</a:t>
            </a: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 구했습니다</a:t>
            </a:r>
            <a:r>
              <a:rPr lang="en-US" altLang="ko-KR" sz="1000" dirty="0">
                <a:solidFill>
                  <a:srgbClr val="24292E"/>
                </a:solidFill>
                <a:highlight>
                  <a:srgbClr val="FFFFFF"/>
                </a:highlight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 dirty="0">
                <a:solidFill>
                  <a:srgbClr val="24292E"/>
                </a:solidFill>
                <a:highlight>
                  <a:srgbClr val="FFFFFF"/>
                </a:highlight>
              </a:rPr>
              <a:t>ACF</a:t>
            </a:r>
            <a:r>
              <a:rPr lang="ko-KR" altLang="en-US" sz="1000" dirty="0" err="1">
                <a:solidFill>
                  <a:srgbClr val="24292E"/>
                </a:solidFill>
                <a:highlight>
                  <a:srgbClr val="FFFFFF"/>
                </a:highlight>
              </a:rPr>
              <a:t>를</a:t>
            </a: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 보면 시간에 무관하게 양의 값을 가지고 있고</a:t>
            </a:r>
            <a:r>
              <a:rPr lang="en-US" altLang="ko-KR" sz="1000" dirty="0">
                <a:solidFill>
                  <a:srgbClr val="24292E"/>
                </a:solidFill>
                <a:highlight>
                  <a:srgbClr val="FFFFFF"/>
                </a:highlight>
              </a:rPr>
              <a:t>,</a:t>
            </a: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000" dirty="0">
                <a:solidFill>
                  <a:srgbClr val="24292E"/>
                </a:solidFill>
                <a:highlight>
                  <a:srgbClr val="FFFFFF"/>
                </a:highlight>
              </a:rPr>
              <a:t>PACF</a:t>
            </a: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는 </a:t>
            </a:r>
            <a:r>
              <a:rPr lang="en-US" altLang="ko-KR" sz="1000" dirty="0">
                <a:solidFill>
                  <a:srgbClr val="24292E"/>
                </a:solidFill>
                <a:highlight>
                  <a:srgbClr val="FFFFFF"/>
                </a:highlight>
              </a:rPr>
              <a:t>1</a:t>
            </a: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의 타임 </a:t>
            </a:r>
            <a:r>
              <a:rPr lang="ko-KR" altLang="en-US" sz="1000" dirty="0" err="1">
                <a:solidFill>
                  <a:srgbClr val="24292E"/>
                </a:solidFill>
                <a:highlight>
                  <a:srgbClr val="FFFFFF"/>
                </a:highlight>
              </a:rPr>
              <a:t>랙에서</a:t>
            </a: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000" dirty="0">
                <a:solidFill>
                  <a:srgbClr val="24292E"/>
                </a:solidFill>
                <a:highlight>
                  <a:srgbClr val="FFFFFF"/>
                </a:highlight>
              </a:rPr>
              <a:t>0.9</a:t>
            </a:r>
            <a:r>
              <a:rPr lang="ko-KR" altLang="en-US" sz="1000" dirty="0" err="1">
                <a:solidFill>
                  <a:srgbClr val="24292E"/>
                </a:solidFill>
                <a:highlight>
                  <a:srgbClr val="FFFFFF"/>
                </a:highlight>
              </a:rPr>
              <a:t>를</a:t>
            </a: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 가지고 급격히 감소합니다</a:t>
            </a:r>
            <a:r>
              <a:rPr lang="en-US" altLang="ko-KR" sz="1000" dirty="0">
                <a:solidFill>
                  <a:srgbClr val="24292E"/>
                </a:solidFill>
                <a:highlight>
                  <a:srgbClr val="FFFFFF"/>
                </a:highlight>
              </a:rPr>
              <a:t>.</a:t>
            </a: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lang="en-US" altLang="ko-KR"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따라서 </a:t>
            </a:r>
            <a:r>
              <a:rPr lang="en-US" altLang="ko-KR" sz="1000" dirty="0">
                <a:solidFill>
                  <a:srgbClr val="24292E"/>
                </a:solidFill>
                <a:highlight>
                  <a:srgbClr val="FFFFFF"/>
                </a:highlight>
              </a:rPr>
              <a:t>1</a:t>
            </a: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차 차분을 진행하고 </a:t>
            </a:r>
            <a:r>
              <a:rPr lang="ko-KR" altLang="en-US" sz="1000" dirty="0" err="1">
                <a:solidFill>
                  <a:srgbClr val="24292E"/>
                </a:solidFill>
                <a:highlight>
                  <a:srgbClr val="FFFFFF"/>
                </a:highlight>
              </a:rPr>
              <a:t>모수를</a:t>
            </a: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000" dirty="0">
                <a:solidFill>
                  <a:srgbClr val="24292E"/>
                </a:solidFill>
                <a:highlight>
                  <a:srgbClr val="FFFFFF"/>
                </a:highlight>
              </a:rPr>
              <a:t>0,1,1</a:t>
            </a: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로 </a:t>
            </a:r>
            <a:r>
              <a:rPr lang="en-US" altLang="ko-KR" sz="1000" dirty="0">
                <a:solidFill>
                  <a:srgbClr val="24292E"/>
                </a:solidFill>
                <a:highlight>
                  <a:srgbClr val="FFFFFF"/>
                </a:highlight>
              </a:rPr>
              <a:t>ARIMA(0,1,1) </a:t>
            </a: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모델을 사용했습니다</a:t>
            </a:r>
            <a:r>
              <a:rPr lang="en-US" altLang="ko-KR" sz="1000" dirty="0">
                <a:solidFill>
                  <a:srgbClr val="24292E"/>
                </a:solidFill>
                <a:highlight>
                  <a:srgbClr val="FFFFFF"/>
                </a:highlight>
              </a:rPr>
              <a:t>.</a:t>
            </a:r>
            <a:endParaRPr lang="en-US" altLang="ko"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24292E"/>
                </a:solidFill>
                <a:highlight>
                  <a:srgbClr val="FFFFFF"/>
                </a:highlight>
              </a:rPr>
              <a:t>비정상성 시계열 데이터에 정상성을 부여하는</a:t>
            </a:r>
            <a:r>
              <a:rPr lang="ko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데</a:t>
            </a:r>
            <a:endParaRPr lang="en-US" altLang="ko"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333333"/>
                </a:solidFill>
                <a:highlight>
                  <a:srgbClr val="FFFFFF"/>
                </a:highlight>
              </a:rPr>
              <a:t>안정적인 시계열이란 시간의 추이와 관계없이 평균 및 분산이 불변하거나 시점 간의 공분산이 기준시점과 무관한 형태의 시계열이다. </a:t>
            </a:r>
            <a:endParaRPr lang="en-US" altLang="ko" sz="10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333333"/>
                </a:solidFill>
                <a:highlight>
                  <a:srgbClr val="FFFFFF"/>
                </a:highlight>
              </a:rPr>
              <a:t>시계열이 안정적이지 않을 때는 로그를 이용하거나 차분을 통해 시계열을 안정적으로 변환한 뒤에 분석을 진행한다. </a:t>
            </a:r>
            <a:endParaRPr lang="en-US" altLang="ko" sz="10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24292E"/>
                </a:solidFill>
                <a:highlight>
                  <a:srgbClr val="FFFFFF"/>
                </a:highlight>
              </a:rPr>
              <a:t>기온, Suppy는 계절적-시계열적</a:t>
            </a:r>
            <a:endParaRPr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24292E"/>
                </a:solidFill>
                <a:highlight>
                  <a:srgbClr val="FFFFFF"/>
                </a:highlight>
              </a:rPr>
              <a:t>SMP는 비선형적</a:t>
            </a:r>
            <a:endParaRPr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24292E"/>
                </a:solidFill>
                <a:highlight>
                  <a:srgbClr val="FFFFFF"/>
                </a:highlight>
              </a:rPr>
              <a:t>긴 기간동안 모은 데이터를 이용해 미래 예측의 경향성을 파악할 수 있음</a:t>
            </a:r>
            <a:endParaRPr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chemeClr val="dk1"/>
                </a:solidFill>
                <a:highlight>
                  <a:srgbClr val="FFFFFF"/>
                </a:highlight>
              </a:rPr>
              <a:t>ACF를 보면 자기 상관이 시간에 무관하게 양의 값을 가지고 있고, PACF는 1의 Time lag에서 0.8을 가진 후 급격히 감소합니다.</a:t>
            </a:r>
            <a:endParaRPr sz="1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chemeClr val="dk1"/>
                </a:solidFill>
                <a:highlight>
                  <a:srgbClr val="FFFFFF"/>
                </a:highlight>
              </a:rPr>
              <a:t>따라서, ARIMA(p, d, q) 모수를 구하면 p=0, q=1임을 알 수 있습니다.</a:t>
            </a:r>
            <a:endParaRPr sz="1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24292E"/>
                </a:solidFill>
                <a:highlight>
                  <a:srgbClr val="FFFFFF"/>
                </a:highlight>
              </a:rPr>
              <a:t>Test 데이터는 총 243개 (전체 데이터의 30%)이므로, 과거의 데이터로 하루 뒤 미래를 반복하는 작업을 243번 진행했습니다.</a:t>
            </a:r>
            <a:endParaRPr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24292E"/>
                </a:solidFill>
                <a:highlight>
                  <a:srgbClr val="FFFFFF"/>
                </a:highlight>
              </a:rPr>
              <a:t>나온 결과값을 배열로 저장하여, 그래프로 표현했습니다.</a:t>
            </a:r>
            <a:endParaRPr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24292E"/>
                </a:solidFill>
                <a:highlight>
                  <a:srgbClr val="FFFFFF"/>
                </a:highlight>
              </a:rPr>
              <a:t>입력값: 과거의 SMP 평균값들</a:t>
            </a:r>
            <a:endParaRPr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000" dirty="0">
                <a:solidFill>
                  <a:srgbClr val="24292E"/>
                </a:solidFill>
                <a:highlight>
                  <a:srgbClr val="FFFFFF"/>
                </a:highlight>
              </a:rPr>
              <a:t>출력값: 하루 뒤의 SMP 평균값</a:t>
            </a:r>
            <a:endParaRPr sz="1000" dirty="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sp>
        <p:nvSpPr>
          <p:cNvPr id="291" name="Google Shape;291;g1054eead4d4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54eead4d4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solidFill>
                  <a:srgbClr val="24292E"/>
                </a:solidFill>
                <a:highlight>
                  <a:srgbClr val="FFFFFF"/>
                </a:highlight>
              </a:rPr>
              <a:t>딥러닝</a:t>
            </a: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 모델로는 </a:t>
            </a:r>
            <a:r>
              <a:rPr lang="en-US" altLang="ko-KR" sz="1000" dirty="0">
                <a:solidFill>
                  <a:srgbClr val="24292E"/>
                </a:solidFill>
                <a:highlight>
                  <a:srgbClr val="FFFFFF"/>
                </a:highlight>
              </a:rPr>
              <a:t>LSTM</a:t>
            </a: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을 사용했습니다</a:t>
            </a:r>
            <a:r>
              <a:rPr lang="en-US" altLang="ko-KR" sz="1000" dirty="0">
                <a:solidFill>
                  <a:srgbClr val="24292E"/>
                </a:solidFill>
                <a:highlight>
                  <a:srgbClr val="FFFFFF"/>
                </a:highlight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solidFill>
                  <a:srgbClr val="24292E"/>
                </a:solidFill>
                <a:highlight>
                  <a:srgbClr val="FFFFFF"/>
                </a:highlight>
              </a:rPr>
              <a:t>시계열</a:t>
            </a: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 데이터를 예측하는데 아주 좋은 모델로 </a:t>
            </a:r>
            <a:r>
              <a:rPr lang="en-US" altLang="ko-KR" sz="1000" dirty="0">
                <a:solidFill>
                  <a:srgbClr val="24292E"/>
                </a:solidFill>
                <a:highlight>
                  <a:srgbClr val="FFFFFF"/>
                </a:highlight>
              </a:rPr>
              <a:t>RNN</a:t>
            </a: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에서 파생되어 차이점으로 </a:t>
            </a:r>
            <a:r>
              <a:rPr lang="ko-KR" altLang="en-US" sz="1000" dirty="0" err="1">
                <a:solidFill>
                  <a:srgbClr val="24292E"/>
                </a:solidFill>
                <a:highlight>
                  <a:srgbClr val="FFFFFF"/>
                </a:highlight>
              </a:rPr>
              <a:t>메모리셀을</a:t>
            </a: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 두고 있습니다</a:t>
            </a:r>
            <a:r>
              <a:rPr lang="en-US" altLang="ko-KR" sz="1000" dirty="0">
                <a:solidFill>
                  <a:srgbClr val="24292E"/>
                </a:solidFill>
                <a:highlight>
                  <a:srgbClr val="FFFFFF"/>
                </a:highlight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메모리 셀에는 입력 게이트</a:t>
            </a:r>
            <a:r>
              <a:rPr lang="en-US" altLang="ko-KR" sz="1000" dirty="0">
                <a:solidFill>
                  <a:srgbClr val="24292E"/>
                </a:solidFill>
                <a:highlight>
                  <a:srgbClr val="FFFFFF"/>
                </a:highlight>
              </a:rPr>
              <a:t>,</a:t>
            </a: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 망각 게이트</a:t>
            </a:r>
            <a:r>
              <a:rPr lang="en-US" altLang="ko-KR" sz="1000" dirty="0">
                <a:solidFill>
                  <a:srgbClr val="24292E"/>
                </a:solidFill>
                <a:highlight>
                  <a:srgbClr val="FFFFFF"/>
                </a:highlight>
              </a:rPr>
              <a:t>,</a:t>
            </a: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 출력 게이트가 있습니다</a:t>
            </a:r>
            <a:r>
              <a:rPr lang="en-US" altLang="ko-KR" sz="1000" dirty="0">
                <a:solidFill>
                  <a:srgbClr val="24292E"/>
                </a:solidFill>
                <a:highlight>
                  <a:srgbClr val="FFFFFF"/>
                </a:highlight>
              </a:rPr>
              <a:t>.</a:t>
            </a:r>
            <a:endParaRPr lang="en-US" altLang="ko"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모든 입력 데이터에 대해 선택적으로 기억을 하게 되며 장기 기억에 대한 문제를 해결할 수 있습니다</a:t>
            </a:r>
            <a:r>
              <a:rPr lang="en-US" altLang="ko-KR" sz="1000" dirty="0">
                <a:solidFill>
                  <a:srgbClr val="24292E"/>
                </a:solidFill>
                <a:highlight>
                  <a:srgbClr val="FFFFFF"/>
                </a:highlight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24292E"/>
                </a:solidFill>
                <a:highlight>
                  <a:srgbClr val="FFFFFF"/>
                </a:highlight>
              </a:rPr>
              <a:t>긴 기간동안 모은 데이터를 이용해 미래 예측의 경향성을 파악할 수 있</a:t>
            </a:r>
            <a:r>
              <a:rPr lang="ko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어서</a:t>
            </a: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 선택하게 되었습니다</a:t>
            </a:r>
            <a:r>
              <a:rPr lang="en-US" altLang="ko-KR" sz="1000" dirty="0">
                <a:solidFill>
                  <a:srgbClr val="24292E"/>
                </a:solidFill>
                <a:highlight>
                  <a:srgbClr val="FFFFFF"/>
                </a:highlight>
              </a:rPr>
              <a:t>.</a:t>
            </a:r>
            <a:endParaRPr sz="1000" dirty="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sp>
        <p:nvSpPr>
          <p:cNvPr id="311" name="Google Shape;311;g1054eead4d4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530ed40ee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</a:rPr>
              <a:t>다음으로 실험에 사용한 데이터입니다</a:t>
            </a:r>
            <a:r>
              <a:rPr lang="en-US" altLang="ko-KR" sz="1200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"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1200" dirty="0">
                <a:solidFill>
                  <a:schemeClr val="dk1"/>
                </a:solidFill>
              </a:rPr>
              <a:t>SMP </a:t>
            </a:r>
            <a:r>
              <a:rPr lang="ko-KR" altLang="en-US" sz="1200" dirty="0">
                <a:solidFill>
                  <a:schemeClr val="dk1"/>
                </a:solidFill>
              </a:rPr>
              <a:t>데이터는 </a:t>
            </a:r>
            <a:r>
              <a:rPr lang="en-US" altLang="ko-KR" sz="1200" dirty="0">
                <a:solidFill>
                  <a:schemeClr val="dk1"/>
                </a:solidFill>
              </a:rPr>
              <a:t>KPX</a:t>
            </a:r>
            <a:r>
              <a:rPr lang="ko-KR" altLang="en-US" sz="1200" dirty="0">
                <a:solidFill>
                  <a:schemeClr val="dk1"/>
                </a:solidFill>
              </a:rPr>
              <a:t>에서</a:t>
            </a:r>
            <a:r>
              <a:rPr lang="en-US" altLang="ko-KR" sz="1200" dirty="0">
                <a:solidFill>
                  <a:schemeClr val="dk1"/>
                </a:solidFill>
              </a:rPr>
              <a:t> </a:t>
            </a:r>
            <a:r>
              <a:rPr lang="ko-KR" altLang="en-US" sz="1200" dirty="0">
                <a:solidFill>
                  <a:schemeClr val="dk1"/>
                </a:solidFill>
              </a:rPr>
              <a:t>일별 제주 지역의 </a:t>
            </a:r>
            <a:r>
              <a:rPr lang="en-US" altLang="ko-KR" sz="1200" dirty="0">
                <a:solidFill>
                  <a:schemeClr val="dk1"/>
                </a:solidFill>
              </a:rPr>
              <a:t>SMP </a:t>
            </a:r>
            <a:r>
              <a:rPr lang="ko-KR" altLang="en-US" sz="1200" dirty="0">
                <a:solidFill>
                  <a:schemeClr val="dk1"/>
                </a:solidFill>
              </a:rPr>
              <a:t>최대</a:t>
            </a:r>
            <a:r>
              <a:rPr lang="en-US" altLang="ko-KR" sz="1200" dirty="0">
                <a:solidFill>
                  <a:schemeClr val="dk1"/>
                </a:solidFill>
              </a:rPr>
              <a:t>,</a:t>
            </a:r>
            <a:r>
              <a:rPr lang="ko-KR" altLang="en-US" sz="1200" dirty="0">
                <a:solidFill>
                  <a:schemeClr val="dk1"/>
                </a:solidFill>
              </a:rPr>
              <a:t> 최소</a:t>
            </a:r>
            <a:r>
              <a:rPr lang="en-US" altLang="ko-KR" sz="1200" dirty="0">
                <a:solidFill>
                  <a:schemeClr val="dk1"/>
                </a:solidFill>
              </a:rPr>
              <a:t>,</a:t>
            </a:r>
            <a:r>
              <a:rPr lang="ko-KR" altLang="en-US" sz="1200" dirty="0">
                <a:solidFill>
                  <a:schemeClr val="dk1"/>
                </a:solidFill>
              </a:rPr>
              <a:t> 가중 평균 데이터를 가지고 왔습니다</a:t>
            </a:r>
            <a:r>
              <a:rPr lang="en-US" altLang="ko-KR" sz="1200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</a:rPr>
              <a:t>전력 </a:t>
            </a:r>
            <a:r>
              <a:rPr lang="ko-KR" altLang="en-US" sz="1200" dirty="0" err="1">
                <a:solidFill>
                  <a:schemeClr val="dk1"/>
                </a:solidFill>
              </a:rPr>
              <a:t>수급실적</a:t>
            </a:r>
            <a:r>
              <a:rPr lang="ko-KR" altLang="en-US" sz="1200" dirty="0">
                <a:solidFill>
                  <a:schemeClr val="dk1"/>
                </a:solidFill>
              </a:rPr>
              <a:t> 후 </a:t>
            </a:r>
            <a:r>
              <a:rPr lang="en-US" altLang="ko-KR" sz="1200" dirty="0">
                <a:solidFill>
                  <a:schemeClr val="dk1"/>
                </a:solidFill>
              </a:rPr>
              <a:t>Supply(</a:t>
            </a:r>
            <a:r>
              <a:rPr lang="ko-KR" altLang="en-US" sz="1200" dirty="0">
                <a:solidFill>
                  <a:schemeClr val="dk1"/>
                </a:solidFill>
              </a:rPr>
              <a:t>중 최대 전력 데이터</a:t>
            </a:r>
            <a:r>
              <a:rPr lang="en-US" altLang="ko-KR" sz="1200" dirty="0">
                <a:solidFill>
                  <a:schemeClr val="dk1"/>
                </a:solidFill>
              </a:rPr>
              <a:t>)</a:t>
            </a:r>
            <a:r>
              <a:rPr lang="ko-KR" altLang="en-US" sz="1200" dirty="0">
                <a:solidFill>
                  <a:schemeClr val="dk1"/>
                </a:solidFill>
              </a:rPr>
              <a:t> 데이터도 </a:t>
            </a:r>
            <a:r>
              <a:rPr lang="en-US" altLang="ko-KR" sz="1200" dirty="0">
                <a:solidFill>
                  <a:schemeClr val="dk1"/>
                </a:solidFill>
              </a:rPr>
              <a:t>KPX</a:t>
            </a:r>
            <a:r>
              <a:rPr lang="ko-KR" altLang="en-US" sz="1200" dirty="0">
                <a:solidFill>
                  <a:schemeClr val="dk1"/>
                </a:solidFill>
              </a:rPr>
              <a:t>에서</a:t>
            </a:r>
            <a:r>
              <a:rPr lang="en-US" altLang="ko-KR" sz="1200" dirty="0">
                <a:solidFill>
                  <a:schemeClr val="dk1"/>
                </a:solidFill>
              </a:rPr>
              <a:t> </a:t>
            </a:r>
            <a:r>
              <a:rPr lang="ko-KR" altLang="en-US" sz="1200" dirty="0">
                <a:solidFill>
                  <a:schemeClr val="dk1"/>
                </a:solidFill>
              </a:rPr>
              <a:t>가지고 왔습니다</a:t>
            </a:r>
            <a:r>
              <a:rPr lang="en-US" altLang="ko-KR" sz="1200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</a:rPr>
              <a:t>기온은 기상청 기상자료개방포털의 종관기상관측에서 가지고 왔습니다</a:t>
            </a:r>
            <a:r>
              <a:rPr lang="en-US" altLang="ko-KR" sz="1200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"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</a:rPr>
              <a:t>기간은 전부 </a:t>
            </a:r>
            <a:r>
              <a:rPr lang="en-US" altLang="ko-KR" sz="1200" dirty="0">
                <a:solidFill>
                  <a:schemeClr val="dk1"/>
                </a:solidFill>
              </a:rPr>
              <a:t>2010</a:t>
            </a:r>
            <a:r>
              <a:rPr lang="ko-KR" altLang="en-US" sz="1200" dirty="0">
                <a:solidFill>
                  <a:schemeClr val="dk1"/>
                </a:solidFill>
              </a:rPr>
              <a:t>년 </a:t>
            </a:r>
            <a:r>
              <a:rPr lang="en-US" altLang="ko-KR" sz="1200" dirty="0">
                <a:solidFill>
                  <a:schemeClr val="dk1"/>
                </a:solidFill>
              </a:rPr>
              <a:t>1</a:t>
            </a:r>
            <a:r>
              <a:rPr lang="ko-KR" altLang="en-US" sz="1200" dirty="0">
                <a:solidFill>
                  <a:schemeClr val="dk1"/>
                </a:solidFill>
              </a:rPr>
              <a:t>월 </a:t>
            </a:r>
            <a:r>
              <a:rPr lang="en-US" altLang="ko-KR" sz="1200" dirty="0">
                <a:solidFill>
                  <a:schemeClr val="dk1"/>
                </a:solidFill>
              </a:rPr>
              <a:t>1</a:t>
            </a:r>
            <a:r>
              <a:rPr lang="ko-KR" altLang="en-US" sz="1200" dirty="0">
                <a:solidFill>
                  <a:schemeClr val="dk1"/>
                </a:solidFill>
              </a:rPr>
              <a:t>일부터 </a:t>
            </a:r>
            <a:r>
              <a:rPr lang="en-US" altLang="ko-KR" sz="1200" dirty="0">
                <a:solidFill>
                  <a:schemeClr val="dk1"/>
                </a:solidFill>
              </a:rPr>
              <a:t>2021</a:t>
            </a:r>
            <a:r>
              <a:rPr lang="ko-KR" altLang="en-US" sz="1200" dirty="0">
                <a:solidFill>
                  <a:schemeClr val="dk1"/>
                </a:solidFill>
              </a:rPr>
              <a:t>년 </a:t>
            </a:r>
            <a:r>
              <a:rPr lang="en-US" altLang="ko-KR" sz="1200" dirty="0">
                <a:solidFill>
                  <a:schemeClr val="dk1"/>
                </a:solidFill>
              </a:rPr>
              <a:t>11</a:t>
            </a:r>
            <a:r>
              <a:rPr lang="ko-KR" altLang="en-US" sz="1200" dirty="0">
                <a:solidFill>
                  <a:schemeClr val="dk1"/>
                </a:solidFill>
              </a:rPr>
              <a:t>월 </a:t>
            </a:r>
            <a:r>
              <a:rPr lang="en-US" altLang="ko-KR" sz="1200" dirty="0">
                <a:solidFill>
                  <a:schemeClr val="dk1"/>
                </a:solidFill>
              </a:rPr>
              <a:t>17</a:t>
            </a:r>
            <a:r>
              <a:rPr lang="ko-KR" altLang="en-US" sz="1200" dirty="0">
                <a:solidFill>
                  <a:schemeClr val="dk1"/>
                </a:solidFill>
              </a:rPr>
              <a:t>일까지의 데이터를 사용했습니다</a:t>
            </a:r>
            <a:r>
              <a:rPr lang="en-US" altLang="ko-KR" sz="1200" dirty="0">
                <a:solidFill>
                  <a:schemeClr val="dk1"/>
                </a:solidFill>
              </a:rPr>
              <a:t>.</a:t>
            </a:r>
            <a:endParaRPr lang="en-US" altLang="ko"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"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"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"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"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dirty="0">
                <a:solidFill>
                  <a:schemeClr val="dk1"/>
                </a:solidFill>
              </a:rPr>
              <a:t>•</a:t>
            </a:r>
            <a:r>
              <a:rPr lang="ko" sz="1200" dirty="0">
                <a:solidFill>
                  <a:srgbClr val="595959"/>
                </a:solidFill>
              </a:rPr>
              <a:t>SMP 데이터 가져오기 KPX의 OPENAPI 이용</a:t>
            </a:r>
            <a:r>
              <a:rPr lang="ko" altLang="en-US" sz="1200" dirty="0">
                <a:solidFill>
                  <a:srgbClr val="595959"/>
                </a:solidFill>
              </a:rPr>
              <a:t>했습니다</a:t>
            </a:r>
            <a:r>
              <a:rPr lang="en-US" altLang="ko" sz="1200" dirty="0">
                <a:solidFill>
                  <a:srgbClr val="595959"/>
                </a:solidFill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8" name="Google Shape;328;g10530ed40ee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54eead4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많은 변수들 중 어떤 것이 상관관계에 있고 가설이 맞는 것인지 확인하기 위해 데이터 분석을 진행했습니다</a:t>
            </a:r>
            <a:r>
              <a:rPr lang="en-US" alt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Seaborn 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라이브러리의 </a:t>
            </a:r>
            <a:r>
              <a:rPr lang="en" altLang="ko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heatmap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사용하였고 그림을 보면 </a:t>
            </a:r>
            <a:r>
              <a:rPr lang="en" altLang="ko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smp</a:t>
            </a:r>
            <a:r>
              <a:rPr lang="en" altLang="ko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평균값은 </a:t>
            </a:r>
            <a:r>
              <a:rPr lang="en" altLang="ko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smp</a:t>
            </a:r>
            <a:r>
              <a:rPr lang="en" altLang="ko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temp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 연관성 있음을 알 수 있습니다</a:t>
            </a:r>
            <a:r>
              <a:rPr lang="en-US" alt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heatmap()함수로 두 항목씩 짝을 지은 뒤 변화하는 패턴을 파악하며, 전혀 다른 패턴으로 변하면 0을, 서로 비슷한 패턴으로 변하면 1에 가까운 값 출력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9" name="Google Shape;349;g1054eead4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54eead4d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seaborn의 lineplot 사용하여 </a:t>
            </a:r>
            <a:r>
              <a:rPr lang="ko" altLang="en-US" dirty="0"/>
              <a:t>각</a:t>
            </a:r>
            <a:r>
              <a:rPr lang="ko-KR" altLang="en-US" dirty="0"/>
              <a:t> 데이터에 대해 특성을 파악했습니다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기온 데이터와 </a:t>
            </a:r>
            <a:r>
              <a:rPr lang="en-US" altLang="ko-KR" dirty="0"/>
              <a:t>supply</a:t>
            </a:r>
            <a:r>
              <a:rPr lang="ko-KR" altLang="en-US" dirty="0"/>
              <a:t> 데이터는 주기적인 특성을 보여 모델 예측에 중요한 역할을 할 수 있을 것이라 판단했습니다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68" name="Google Shape;368;g1054eead4d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54eead4d4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 </a:t>
            </a:r>
            <a:r>
              <a:rPr lang="en-US" altLang="ko-KR" dirty="0" err="1"/>
              <a:t>smp</a:t>
            </a:r>
            <a:r>
              <a:rPr lang="en-US" altLang="ko-KR" dirty="0"/>
              <a:t> </a:t>
            </a:r>
            <a:r>
              <a:rPr lang="ko-KR" altLang="en-US" dirty="0"/>
              <a:t>평균 데이터 그래프입니다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변동성이 </a:t>
            </a:r>
            <a:r>
              <a:rPr lang="ko-KR" altLang="en-US" dirty="0" err="1"/>
              <a:t>큰날은</a:t>
            </a:r>
            <a:r>
              <a:rPr lang="ko-KR" altLang="en-US" dirty="0"/>
              <a:t> 많지 않지만 최근엔 변동성이 엄청나게 큰 것을 알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추세를 예측하는 것은 어렵다고 판단하였습니다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87" name="Google Shape;387;g1054eead4d4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54eead4d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다음으로 데이터 전처리 과정입니다</a:t>
            </a:r>
            <a:r>
              <a:rPr lang="en-US" alt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en-US" altLang="ko"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파일 로드</a:t>
            </a:r>
            <a:r>
              <a:rPr lang="ko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하여</a:t>
            </a:r>
            <a:r>
              <a:rPr lang="ko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2010.01.01 ~ 2021.11.17로 일별 데이터로 결합</a:t>
            </a:r>
            <a:r>
              <a:rPr lang="ko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하였습니다</a:t>
            </a:r>
            <a:r>
              <a:rPr lang="en-US" altLang="ko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chemeClr val="dk1"/>
                </a:solidFill>
                <a:highlight>
                  <a:srgbClr val="FFFFFF"/>
                </a:highlight>
              </a:rPr>
              <a:t>supply 중간에 비어있는 값이 존재하여 앞의날과 뒤의날의 값의 평균으로 채</a:t>
            </a:r>
            <a:r>
              <a:rPr lang="ko" altLang="en-US" sz="1050" dirty="0">
                <a:solidFill>
                  <a:schemeClr val="dk1"/>
                </a:solidFill>
                <a:highlight>
                  <a:srgbClr val="FFFFFF"/>
                </a:highlight>
              </a:rPr>
              <a:t>웠습니다</a:t>
            </a:r>
            <a:r>
              <a:rPr lang="en-US" altLang="ko" sz="1050" dirty="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0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smp 그대로 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가져왔고 </a:t>
            </a:r>
            <a:r>
              <a:rPr lang="ko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weather</a:t>
            </a:r>
            <a:r>
              <a:rPr lang="ko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</a:t>
            </a:r>
            <a:r>
              <a:rPr lang="ko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그대로</a:t>
            </a:r>
            <a:r>
              <a:rPr lang="ko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가져왔습니다</a:t>
            </a:r>
            <a:r>
              <a:rPr lang="en-US" altLang="ko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데이터 합쳐서 사용</a:t>
            </a:r>
            <a:r>
              <a:rPr lang="ko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하였습니다</a:t>
            </a:r>
            <a:r>
              <a:rPr lang="en-US" altLang="ko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04" name="Google Shape;404;g1054eead4d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054eead4d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 실험 결과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7</a:t>
            </a:r>
            <a:r>
              <a:rPr lang="ko-KR" altLang="en-US" dirty="0"/>
              <a:t>일 후부터 </a:t>
            </a:r>
            <a:r>
              <a:rPr lang="en-US" altLang="ko-KR" dirty="0"/>
              <a:t>28</a:t>
            </a:r>
            <a:r>
              <a:rPr lang="ko-KR" altLang="en-US" dirty="0"/>
              <a:t>일 후까지의 데이터를 예측을 진행했습니다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맨 위 그림과 같이 훈련을 시키고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다음과 같이 </a:t>
            </a:r>
            <a:r>
              <a:rPr lang="en-US" dirty="0"/>
              <a:t>SMP</a:t>
            </a:r>
            <a:r>
              <a:rPr lang="ko-KR" altLang="en-US" dirty="0"/>
              <a:t> 예측 결과를 얻었습니다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424" name="Google Shape;424;g1054eead4d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54eead4d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그래프 분석</a:t>
            </a:r>
            <a:r>
              <a:rPr lang="en-US" altLang="ko-KR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예측</a:t>
            </a:r>
            <a:r>
              <a:rPr lang="en-US" altLang="ko-KR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실제</a:t>
            </a:r>
            <a:r>
              <a:rPr lang="en-US" altLang="ko-KR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비교를 해보면 대략적인 추세는 맞지만 정확한 값을 예측하지는 못했습니다</a:t>
            </a:r>
            <a:r>
              <a:rPr lang="en-US" altLang="ko-KR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값자기</a:t>
            </a:r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튀는 부분에 대해서는 기온이 아닌 유가나 공휴일과 같은 변수를 적용시키지 못하여 튀게 됐다고 판단했고 </a:t>
            </a:r>
            <a:endParaRPr lang="en-US" altLang="ko-KR"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맨 뒷부분은 실제 데이터가 없기 때문에 </a:t>
            </a:r>
            <a:r>
              <a:rPr lang="en-US" altLang="ko-KR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lang="ko-KR" altLang="en-US" sz="14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</a:t>
            </a:r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집어 넣은 부분입니다</a:t>
            </a:r>
            <a:r>
              <a:rPr lang="en-US" altLang="ko-KR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400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400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400" b="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400" b="1" dirty="0">
                <a:solidFill>
                  <a:schemeClr val="dk1"/>
                </a:solidFill>
              </a:rPr>
              <a:t>선행 연구에서 </a:t>
            </a:r>
            <a:r>
              <a:rPr lang="ko-KR" altLang="en-US" sz="1400" b="1" dirty="0" err="1">
                <a:solidFill>
                  <a:schemeClr val="dk1"/>
                </a:solidFill>
              </a:rPr>
              <a:t>딥러닝</a:t>
            </a:r>
            <a:r>
              <a:rPr lang="ko-KR" altLang="en-US" sz="1400" b="1" dirty="0">
                <a:solidFill>
                  <a:schemeClr val="dk1"/>
                </a:solidFill>
              </a:rPr>
              <a:t> 모델을 평가할 </a:t>
            </a:r>
            <a:r>
              <a:rPr lang="ko-KR" altLang="en-US" sz="1400" b="1" dirty="0" err="1">
                <a:solidFill>
                  <a:schemeClr val="dk1"/>
                </a:solidFill>
              </a:rPr>
              <a:t>떄</a:t>
            </a:r>
            <a:r>
              <a:rPr lang="ko-KR" altLang="en-US" sz="1400" b="1" dirty="0">
                <a:solidFill>
                  <a:schemeClr val="dk1"/>
                </a:solidFill>
              </a:rPr>
              <a:t> </a:t>
            </a:r>
            <a:r>
              <a:rPr lang="en" altLang="ko" sz="1400" b="1" dirty="0">
                <a:solidFill>
                  <a:schemeClr val="dk1"/>
                </a:solidFill>
              </a:rPr>
              <a:t>RMSE(Root Mean Squared Error)</a:t>
            </a:r>
            <a:r>
              <a:rPr lang="ko-KR" altLang="en-US" sz="1400" b="1" dirty="0" err="1">
                <a:solidFill>
                  <a:schemeClr val="dk1"/>
                </a:solidFill>
              </a:rPr>
              <a:t>를</a:t>
            </a:r>
            <a:r>
              <a:rPr lang="ko-KR" altLang="en-US" sz="1400" b="1" dirty="0">
                <a:solidFill>
                  <a:schemeClr val="dk1"/>
                </a:solidFill>
              </a:rPr>
              <a:t> 사용하여 평가를 진행합니다</a:t>
            </a:r>
            <a:r>
              <a:rPr lang="en-US" altLang="ko-KR" sz="1400" b="1" dirty="0">
                <a:solidFill>
                  <a:schemeClr val="dk1"/>
                </a:solidFill>
              </a:rPr>
              <a:t>.</a:t>
            </a:r>
            <a:endParaRPr lang="en" altLang="ko-Kore-KR" sz="14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ore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예측값과</a:t>
            </a:r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실제값을</a:t>
            </a:r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뺀 후 </a:t>
            </a:r>
            <a:r>
              <a:rPr lang="ko-KR" altLang="en-US" sz="14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제곱시킨</a:t>
            </a:r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값들을 다 더하고</a:t>
            </a:r>
            <a:r>
              <a:rPr lang="en-US" altLang="ko-KR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</a:t>
            </a:r>
            <a:r>
              <a:rPr lang="ko-KR" altLang="en-US" sz="14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</a:t>
            </a:r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나눈 뒤 루트를 씌우는 표준편차를 구하는 공식을 사용하여 결과 분석을 진행하고 있습니다</a:t>
            </a:r>
            <a:r>
              <a:rPr lang="en-US" altLang="ko-KR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구현 중에 있어서 추후 보고서에 포함시킬 예정입니다</a:t>
            </a:r>
            <a:r>
              <a:rPr lang="en-US" altLang="ko-KR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0" name="Google Shape;440;g1054eead4d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6358a3cbb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AutoNum type="arabicPeriod"/>
            </a:pPr>
            <a:r>
              <a:rPr lang="ko-KR" altLang="en-US" sz="1600" dirty="0">
                <a:solidFill>
                  <a:srgbClr val="595959"/>
                </a:solidFill>
              </a:rPr>
              <a:t>먼저 목차는 다음과 같습니다</a:t>
            </a:r>
            <a:r>
              <a:rPr lang="en-US" altLang="ko-KR" sz="1600" dirty="0">
                <a:solidFill>
                  <a:srgbClr val="595959"/>
                </a:solidFill>
              </a:rPr>
              <a:t>.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AutoNum type="arabicPeriod"/>
            </a:pPr>
            <a:r>
              <a:rPr lang="ko-KR" altLang="en-US" sz="1600" dirty="0">
                <a:solidFill>
                  <a:srgbClr val="595959"/>
                </a:solidFill>
              </a:rPr>
              <a:t>연구 주제에 대해 간단히 소개 후 관련 연구</a:t>
            </a:r>
            <a:r>
              <a:rPr lang="en-US" altLang="ko-KR" sz="1600" dirty="0">
                <a:solidFill>
                  <a:srgbClr val="595959"/>
                </a:solidFill>
              </a:rPr>
              <a:t>,</a:t>
            </a:r>
            <a:r>
              <a:rPr lang="ko-KR" altLang="en-US" sz="1600" dirty="0">
                <a:solidFill>
                  <a:srgbClr val="595959"/>
                </a:solidFill>
              </a:rPr>
              <a:t> 제안 방법</a:t>
            </a:r>
            <a:r>
              <a:rPr lang="en-US" altLang="ko-KR" sz="1600" dirty="0">
                <a:solidFill>
                  <a:srgbClr val="595959"/>
                </a:solidFill>
              </a:rPr>
              <a:t>,</a:t>
            </a:r>
            <a:r>
              <a:rPr lang="ko-KR" altLang="en-US" sz="1600" dirty="0">
                <a:solidFill>
                  <a:srgbClr val="595959"/>
                </a:solidFill>
              </a:rPr>
              <a:t> 검증</a:t>
            </a:r>
            <a:r>
              <a:rPr lang="en-US" altLang="ko-KR" sz="1600" dirty="0">
                <a:solidFill>
                  <a:srgbClr val="595959"/>
                </a:solidFill>
              </a:rPr>
              <a:t>,</a:t>
            </a:r>
            <a:r>
              <a:rPr lang="ko-KR" altLang="en-US" sz="1600" dirty="0">
                <a:solidFill>
                  <a:srgbClr val="595959"/>
                </a:solidFill>
              </a:rPr>
              <a:t> 결론 순으로 진행하겠습니다</a:t>
            </a:r>
            <a:r>
              <a:rPr lang="en-US" altLang="ko-KR" sz="1600" dirty="0">
                <a:solidFill>
                  <a:srgbClr val="595959"/>
                </a:solidFill>
              </a:rPr>
              <a:t>.</a:t>
            </a:r>
            <a:endParaRPr sz="900" dirty="0"/>
          </a:p>
        </p:txBody>
      </p:sp>
      <p:sp>
        <p:nvSpPr>
          <p:cNvPr id="140" name="Google Shape;140;g106358a3cbb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0530ed40ee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5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</a:pPr>
            <a:r>
              <a:rPr lang="ko-KR" altLang="en-US" sz="1000" dirty="0">
                <a:solidFill>
                  <a:srgbClr val="595959"/>
                </a:solidFill>
              </a:rPr>
              <a:t>마지막으로 결론 및 향후 연구입니다</a:t>
            </a:r>
            <a:r>
              <a:rPr lang="en-US" altLang="ko-KR" sz="1000" dirty="0">
                <a:solidFill>
                  <a:srgbClr val="595959"/>
                </a:solidFill>
              </a:rPr>
              <a:t>.</a:t>
            </a:r>
          </a:p>
          <a:p>
            <a:pPr marL="165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</a:pPr>
            <a:endParaRPr lang="en-US" altLang="ko" sz="1000" dirty="0">
              <a:solidFill>
                <a:srgbClr val="595959"/>
              </a:solidFill>
            </a:endParaRPr>
          </a:p>
          <a:p>
            <a:pPr marL="165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</a:pPr>
            <a:endParaRPr lang="en-US" altLang="ko" sz="1000" dirty="0">
              <a:solidFill>
                <a:srgbClr val="595959"/>
              </a:solidFill>
            </a:endParaRPr>
          </a:p>
          <a:p>
            <a:pPr marL="630000" lvl="2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itchFamily="2" charset="2"/>
              <a:buChar char="§"/>
            </a:pPr>
            <a:r>
              <a:rPr lang="en" altLang="ko" sz="1500" dirty="0">
                <a:solidFill>
                  <a:schemeClr val="dk1"/>
                </a:solidFill>
              </a:rPr>
              <a:t>SMP</a:t>
            </a:r>
            <a:r>
              <a:rPr lang="ko-KR" altLang="en-US" sz="1500" dirty="0" err="1">
                <a:solidFill>
                  <a:schemeClr val="dk1"/>
                </a:solidFill>
              </a:rPr>
              <a:t>를</a:t>
            </a: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en" altLang="ko" sz="1500" dirty="0">
                <a:solidFill>
                  <a:schemeClr val="dk1"/>
                </a:solidFill>
              </a:rPr>
              <a:t>Hybrid-ARIMA LSTM </a:t>
            </a:r>
            <a:r>
              <a:rPr lang="ko-KR" altLang="en-US" sz="1500" dirty="0" err="1">
                <a:solidFill>
                  <a:schemeClr val="dk1"/>
                </a:solidFill>
              </a:rPr>
              <a:t>딥러닝</a:t>
            </a:r>
            <a:r>
              <a:rPr lang="ko-KR" altLang="en-US" sz="1500" dirty="0">
                <a:solidFill>
                  <a:schemeClr val="dk1"/>
                </a:solidFill>
              </a:rPr>
              <a:t> 모델로 어느정도 예측 가능함을 알 수 있습니다</a:t>
            </a:r>
            <a:r>
              <a:rPr lang="en-US" altLang="ko-KR" sz="1500" dirty="0">
                <a:solidFill>
                  <a:schemeClr val="dk1"/>
                </a:solidFill>
              </a:rPr>
              <a:t>.</a:t>
            </a:r>
            <a:endParaRPr lang="ko-KR" altLang="en-US" sz="1500" dirty="0">
              <a:solidFill>
                <a:schemeClr val="dk1"/>
              </a:solidFill>
            </a:endParaRPr>
          </a:p>
          <a:p>
            <a:pPr marL="630000" lvl="2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itchFamily="2" charset="2"/>
              <a:buChar char="§"/>
            </a:pPr>
            <a:r>
              <a:rPr lang="ko-KR" altLang="en-US" sz="1500" dirty="0">
                <a:solidFill>
                  <a:schemeClr val="dk1"/>
                </a:solidFill>
              </a:rPr>
              <a:t>시각화를 통해 </a:t>
            </a:r>
            <a:r>
              <a:rPr lang="en" altLang="ko" sz="1500" dirty="0">
                <a:solidFill>
                  <a:schemeClr val="dk1"/>
                </a:solidFill>
              </a:rPr>
              <a:t>DRMS </a:t>
            </a:r>
            <a:r>
              <a:rPr lang="ko-KR" altLang="en-US" sz="1500" dirty="0" err="1">
                <a:solidFill>
                  <a:schemeClr val="dk1"/>
                </a:solidFill>
              </a:rPr>
              <a:t>입낙찰에</a:t>
            </a:r>
            <a:r>
              <a:rPr lang="ko-KR" altLang="en-US" sz="1500" dirty="0">
                <a:solidFill>
                  <a:schemeClr val="dk1"/>
                </a:solidFill>
              </a:rPr>
              <a:t> 영향을 미치는 </a:t>
            </a:r>
            <a:r>
              <a:rPr lang="en" altLang="ko" sz="1500" dirty="0">
                <a:solidFill>
                  <a:schemeClr val="dk1"/>
                </a:solidFill>
              </a:rPr>
              <a:t>SMP</a:t>
            </a:r>
            <a:r>
              <a:rPr lang="ko-KR" altLang="en-US" sz="1500" dirty="0">
                <a:solidFill>
                  <a:schemeClr val="dk1"/>
                </a:solidFill>
              </a:rPr>
              <a:t>의 시장동향을 파악 가능하고  </a:t>
            </a:r>
            <a:r>
              <a:rPr lang="ko-KR" altLang="en-US" sz="1500" b="1" dirty="0" err="1">
                <a:solidFill>
                  <a:schemeClr val="dk1"/>
                </a:solidFill>
              </a:rPr>
              <a:t>전력망의</a:t>
            </a:r>
            <a:r>
              <a:rPr lang="ko-KR" altLang="en-US" sz="1500" b="1" dirty="0">
                <a:solidFill>
                  <a:schemeClr val="dk1"/>
                </a:solidFill>
              </a:rPr>
              <a:t> 안정성 기여할 수 있습니다</a:t>
            </a:r>
            <a:r>
              <a:rPr lang="en-US" altLang="ko-KR" sz="1500" b="1" dirty="0">
                <a:solidFill>
                  <a:schemeClr val="dk1"/>
                </a:solidFill>
              </a:rPr>
              <a:t>.</a:t>
            </a:r>
          </a:p>
          <a:p>
            <a:pPr marL="630000" lvl="2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itchFamily="2" charset="2"/>
              <a:buChar char="§"/>
            </a:pPr>
            <a:endParaRPr lang="en-US" altLang="ko-KR" sz="1500" b="1" dirty="0">
              <a:solidFill>
                <a:schemeClr val="dk1"/>
              </a:solidFill>
            </a:endParaRPr>
          </a:p>
          <a:p>
            <a:pPr marL="630000" lvl="2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itchFamily="2" charset="2"/>
              <a:buChar char="§"/>
            </a:pPr>
            <a:r>
              <a:rPr lang="ko-KR" altLang="en-US" sz="1500" b="1" dirty="0">
                <a:solidFill>
                  <a:schemeClr val="dk1"/>
                </a:solidFill>
              </a:rPr>
              <a:t>향후 연구에는 더 정확한 데이터 예측을 위해 유가가 반영되도록 모델을 여러가지 방법으로 조정이 필요할 것으로 보입니다</a:t>
            </a:r>
            <a:r>
              <a:rPr lang="en-US" altLang="ko-KR" sz="1500" b="1" dirty="0">
                <a:solidFill>
                  <a:schemeClr val="dk1"/>
                </a:solidFill>
              </a:rPr>
              <a:t>.</a:t>
            </a:r>
          </a:p>
          <a:p>
            <a:pPr marL="630000" lvl="2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itchFamily="2" charset="2"/>
              <a:buChar char="§"/>
            </a:pPr>
            <a:r>
              <a:rPr lang="ko-KR" altLang="en-US" sz="1500" b="1" dirty="0" err="1">
                <a:solidFill>
                  <a:schemeClr val="dk1"/>
                </a:solidFill>
              </a:rPr>
              <a:t>특수일에</a:t>
            </a:r>
            <a:r>
              <a:rPr lang="ko-KR" altLang="en-US" sz="1500" b="1" dirty="0">
                <a:solidFill>
                  <a:schemeClr val="dk1"/>
                </a:solidFill>
              </a:rPr>
              <a:t> 관한 사항을 고려하지 않았습니다</a:t>
            </a:r>
            <a:r>
              <a:rPr lang="en-US" altLang="ko-KR" sz="1500" b="1" dirty="0">
                <a:solidFill>
                  <a:schemeClr val="dk1"/>
                </a:solidFill>
              </a:rPr>
              <a:t>.</a:t>
            </a:r>
            <a:r>
              <a:rPr lang="ko-KR" altLang="en-US" sz="1500" b="1" dirty="0">
                <a:solidFill>
                  <a:schemeClr val="dk1"/>
                </a:solidFill>
              </a:rPr>
              <a:t> 공휴일과 같은 것을 반영하지 않았음으로 </a:t>
            </a:r>
            <a:r>
              <a:rPr lang="en-US" altLang="ko-KR" sz="1500" b="1" dirty="0">
                <a:solidFill>
                  <a:schemeClr val="dk1"/>
                </a:solidFill>
              </a:rPr>
              <a:t>API </a:t>
            </a:r>
            <a:r>
              <a:rPr lang="ko-KR" altLang="en-US" sz="1500" b="1" dirty="0" err="1">
                <a:solidFill>
                  <a:schemeClr val="dk1"/>
                </a:solidFill>
              </a:rPr>
              <a:t>를</a:t>
            </a:r>
            <a:r>
              <a:rPr lang="ko-KR" altLang="en-US" sz="1500" b="1" dirty="0">
                <a:solidFill>
                  <a:schemeClr val="dk1"/>
                </a:solidFill>
              </a:rPr>
              <a:t> 통해 개선이 필요합니다</a:t>
            </a:r>
            <a:endParaRPr lang="en-US" altLang="ko-KR" sz="1500" b="1" dirty="0">
              <a:solidFill>
                <a:schemeClr val="dk1"/>
              </a:solidFill>
            </a:endParaRPr>
          </a:p>
          <a:p>
            <a:pPr marL="630000" lvl="2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itchFamily="2" charset="2"/>
              <a:buChar char="§"/>
            </a:pPr>
            <a:r>
              <a:rPr lang="en-US" altLang="ko-KR" sz="1500" b="1" dirty="0">
                <a:solidFill>
                  <a:schemeClr val="dk1"/>
                </a:solidFill>
              </a:rPr>
              <a:t>LSTM </a:t>
            </a:r>
            <a:r>
              <a:rPr lang="ko-KR" altLang="en-US" sz="1500" b="1" dirty="0">
                <a:solidFill>
                  <a:schemeClr val="dk1"/>
                </a:solidFill>
              </a:rPr>
              <a:t>모델 뿐만이 아닌 다른 알고리즘을 연구하고 비교 적응하는 것이 필요한 것으로 보입니다</a:t>
            </a:r>
            <a:r>
              <a:rPr lang="en-US" altLang="ko-KR" sz="1500" b="1" dirty="0">
                <a:solidFill>
                  <a:schemeClr val="dk1"/>
                </a:solidFill>
              </a:rPr>
              <a:t>.</a:t>
            </a:r>
          </a:p>
          <a:p>
            <a:pPr marL="630000" lvl="2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itchFamily="2" charset="2"/>
              <a:buChar char="§"/>
            </a:pPr>
            <a:endParaRPr lang="ko-KR" altLang="en-US" sz="1500" dirty="0">
              <a:solidFill>
                <a:schemeClr val="dk1"/>
              </a:solidFill>
            </a:endParaRPr>
          </a:p>
        </p:txBody>
      </p:sp>
      <p:sp>
        <p:nvSpPr>
          <p:cNvPr id="459" name="Google Shape;459;g10530ed40ee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054eead4d4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475" name="Google Shape;475;g1054eead4d4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6358a3cbb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연구 주제입니다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SMP </a:t>
            </a:r>
            <a:r>
              <a:rPr lang="ko-KR" altLang="en-US" dirty="0"/>
              <a:t>예측 및 시각화를 주제로 연구를 한 배경은 요즘 신재생 에너지의 성장으로 국내 에너지 수요가 화석 연료에서 전기에너지로 전환되는 추세이고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ore-KR" altLang="en-US" dirty="0"/>
              <a:t>국내</a:t>
            </a:r>
            <a:r>
              <a:rPr lang="ko-KR" altLang="en-US" dirty="0"/>
              <a:t> 전력산업에서는 지속적으로 증가하는 전력 수요에 안정적으로 대처할 필요가 있기 때문입니다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전력시장 </a:t>
            </a:r>
            <a:r>
              <a:rPr lang="ko-KR" altLang="en-US" dirty="0" err="1"/>
              <a:t>발전부문에</a:t>
            </a:r>
            <a:r>
              <a:rPr lang="ko-KR" altLang="en-US" dirty="0"/>
              <a:t> 경쟁을 도입함으로써 각 발전사들이 얼마나 발전해야 할 지가 중요한 문제가 됐습니다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대표적으로는 </a:t>
            </a:r>
            <a:r>
              <a:rPr lang="ko-KR" altLang="en-US" dirty="0" err="1"/>
              <a:t>수요거래</a:t>
            </a:r>
            <a:r>
              <a:rPr lang="ko-KR" altLang="en-US" dirty="0"/>
              <a:t> </a:t>
            </a:r>
            <a:r>
              <a:rPr lang="en-US" altLang="ko-KR" dirty="0"/>
              <a:t>DR</a:t>
            </a:r>
            <a:r>
              <a:rPr lang="ko-KR" altLang="en-US" dirty="0"/>
              <a:t> 시장이 있고 </a:t>
            </a:r>
            <a:r>
              <a:rPr lang="ko-KR" altLang="en-US" dirty="0" err="1"/>
              <a:t>전력시장은</a:t>
            </a:r>
            <a:r>
              <a:rPr lang="ko-KR" altLang="en-US" dirty="0"/>
              <a:t> </a:t>
            </a:r>
            <a:r>
              <a:rPr lang="en-US" altLang="ko-KR" dirty="0"/>
              <a:t>SMP</a:t>
            </a:r>
            <a:r>
              <a:rPr lang="ko-KR" altLang="en-US" dirty="0" err="1"/>
              <a:t>를</a:t>
            </a:r>
            <a:r>
              <a:rPr lang="ko-KR" altLang="en-US" dirty="0"/>
              <a:t> 기반으로 거래를 진행하고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연구를 진행함으로써 발전사의 경제적인 이익을 </a:t>
            </a:r>
            <a:r>
              <a:rPr lang="ko-KR" altLang="en-US" dirty="0" err="1"/>
              <a:t>얻을수</a:t>
            </a:r>
            <a:r>
              <a:rPr lang="ko-KR" altLang="en-US" dirty="0"/>
              <a:t> 있고 시각화를 통해 시장 동향을 파악함으로써 </a:t>
            </a:r>
            <a:r>
              <a:rPr lang="ko-KR" altLang="en-US" dirty="0" err="1"/>
              <a:t>전력망</a:t>
            </a:r>
            <a:r>
              <a:rPr lang="ko-KR" altLang="en-US" dirty="0"/>
              <a:t> 안전에 기여할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g106358a3cbb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530ed40ee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전력시장에서 </a:t>
            </a:r>
            <a:r>
              <a:rPr lang="en-US" altLang="ko-KR" dirty="0"/>
              <a:t>SMP</a:t>
            </a:r>
            <a:r>
              <a:rPr lang="ko-KR" altLang="en-US" dirty="0" err="1"/>
              <a:t>를</a:t>
            </a:r>
            <a:r>
              <a:rPr lang="ko-KR" altLang="en-US" dirty="0"/>
              <a:t> 기반으로 정산을 하고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단기수요예측 시스템도 수요를 예측하고 </a:t>
            </a:r>
            <a:r>
              <a:rPr lang="en-US" altLang="ko-KR" dirty="0"/>
              <a:t>SMP</a:t>
            </a:r>
            <a:r>
              <a:rPr lang="ko-KR" altLang="en-US" dirty="0"/>
              <a:t> 계산하는 방식을 채택하고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 </a:t>
            </a:r>
            <a:r>
              <a:rPr lang="en-US" altLang="ko-KR" dirty="0"/>
              <a:t>SMP</a:t>
            </a:r>
            <a:r>
              <a:rPr lang="ko-KR" altLang="en-US" dirty="0" err="1"/>
              <a:t>를</a:t>
            </a:r>
            <a:r>
              <a:rPr lang="ko-KR" altLang="en-US" dirty="0"/>
              <a:t> 예측할 시 발전사의 </a:t>
            </a:r>
            <a:r>
              <a:rPr lang="ko-KR" altLang="en-US" dirty="0" err="1"/>
              <a:t>입낙찰에</a:t>
            </a:r>
            <a:r>
              <a:rPr lang="ko-KR" altLang="en-US" dirty="0"/>
              <a:t> 더욱 유리하게 작용할 수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67" name="Google Shape;167;g10530ed40ee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530ed40ee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 관련 연구입니다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</a:t>
            </a:r>
            <a:r>
              <a:rPr lang="ko-KR" altLang="en-US" dirty="0" err="1"/>
              <a:t>딥러닝</a:t>
            </a:r>
            <a:r>
              <a:rPr lang="ko-KR" altLang="en-US" dirty="0"/>
              <a:t> 모델 기반 단기 전력 수요 예측 연구입니다</a:t>
            </a:r>
            <a:r>
              <a:rPr lang="en-US" altLang="ko-KR" dirty="0"/>
              <a:t>.</a:t>
            </a:r>
            <a:r>
              <a:rPr lang="ko-KR" altLang="en-US" dirty="0"/>
              <a:t> 이 연구는 기온의 변화에 따른 전력 수요의 변화를 이용한 </a:t>
            </a:r>
            <a:r>
              <a:rPr lang="ko-KR" altLang="en-US" dirty="0" err="1"/>
              <a:t>딥러닝</a:t>
            </a:r>
            <a:r>
              <a:rPr lang="ko-KR" altLang="en-US" dirty="0"/>
              <a:t> </a:t>
            </a:r>
            <a:r>
              <a:rPr lang="en-US" altLang="ko-KR" dirty="0"/>
              <a:t>STLC </a:t>
            </a:r>
            <a:r>
              <a:rPr lang="ko-KR" altLang="en-US" dirty="0"/>
              <a:t>모델 기반 단기 수요 예측 모델을 제시하는데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 또한 이 연구를 바탕으로 기온을 기반으로 한 </a:t>
            </a:r>
            <a:r>
              <a:rPr lang="en-US" altLang="ko-KR" dirty="0"/>
              <a:t>SMP</a:t>
            </a:r>
            <a:r>
              <a:rPr lang="ko-KR" altLang="en-US" dirty="0"/>
              <a:t>에 대한</a:t>
            </a:r>
            <a:r>
              <a:rPr lang="en-US" altLang="ko-KR" dirty="0"/>
              <a:t> </a:t>
            </a:r>
            <a:r>
              <a:rPr lang="ko-KR" altLang="en-US" dirty="0"/>
              <a:t>예측 연구를 진행했습니다</a:t>
            </a:r>
            <a:r>
              <a:rPr lang="en-US" altLang="ko-KR" dirty="0"/>
              <a:t>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" name="Google Shape;188;g10530ed40ee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530ed40e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 </a:t>
            </a:r>
            <a:r>
              <a:rPr lang="en-US" altLang="ko-KR" dirty="0"/>
              <a:t>MLP, NARX</a:t>
            </a:r>
            <a:r>
              <a:rPr lang="ko-KR" altLang="en-US" dirty="0"/>
              <a:t> 모형을 이용한 </a:t>
            </a:r>
            <a:r>
              <a:rPr lang="en-US" altLang="ko-KR" dirty="0"/>
              <a:t>SMP</a:t>
            </a:r>
            <a:r>
              <a:rPr lang="ko-KR" altLang="en-US" dirty="0"/>
              <a:t> 예측입니다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스스로 데이터를 학습하는 알고리즘을 통해 다양한 문제에 적용 가능한 인공신경망을 사용합니다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SMP</a:t>
            </a:r>
            <a:r>
              <a:rPr lang="ko-KR" altLang="en-US" dirty="0"/>
              <a:t> 는  </a:t>
            </a:r>
            <a:r>
              <a:rPr lang="ko-KR" altLang="en-US" dirty="0" err="1"/>
              <a:t>시계열</a:t>
            </a:r>
            <a:r>
              <a:rPr lang="ko-KR" altLang="en-US" dirty="0"/>
              <a:t> 데이터이므로 </a:t>
            </a:r>
            <a:r>
              <a:rPr lang="en-US" altLang="ko-KR" dirty="0"/>
              <a:t>LSTM</a:t>
            </a:r>
            <a:r>
              <a:rPr lang="ko-KR" altLang="en-US" dirty="0"/>
              <a:t>이 더 효과적이라 판단하였습니다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i="1" dirty="0"/>
              <a:t>시계열 데이터 일정한 시간동안 수집된 일련의 순차적으로 정해진 데이터 셋의 집합</a:t>
            </a:r>
            <a:endParaRPr i="1" dirty="0"/>
          </a:p>
          <a:p>
            <a:pPr marL="6858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050"/>
              <a:buChar char="●"/>
            </a:pPr>
            <a:r>
              <a:rPr lang="ko" sz="1050" i="1" dirty="0">
                <a:solidFill>
                  <a:srgbClr val="5C5C5C"/>
                </a:solidFill>
                <a:highlight>
                  <a:srgbClr val="FFFFFF"/>
                </a:highlight>
              </a:rPr>
              <a:t>일일 코스피 주식가격</a:t>
            </a:r>
            <a:endParaRPr sz="1050" i="1" dirty="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marL="6858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050"/>
              <a:buChar char="●"/>
            </a:pPr>
            <a:r>
              <a:rPr lang="ko" sz="1050" i="1" dirty="0">
                <a:solidFill>
                  <a:srgbClr val="5C5C5C"/>
                </a:solidFill>
                <a:highlight>
                  <a:srgbClr val="FFFFFF"/>
                </a:highlight>
              </a:rPr>
              <a:t>월별/분기별/연도별 특정 사건의 수치 (규칙적인 시차)</a:t>
            </a:r>
            <a:endParaRPr sz="1050" i="1" dirty="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5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g10530ed40e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54eead4d4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5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altLang="en-US" sz="1000" dirty="0">
                <a:solidFill>
                  <a:schemeClr val="dk1"/>
                </a:solidFill>
              </a:rPr>
              <a:t>다음으로 제안 방법입니다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</a:p>
          <a:p>
            <a:pPr marL="165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lang="en-US" altLang="ko" sz="1000" dirty="0">
              <a:solidFill>
                <a:schemeClr val="dk1"/>
              </a:solidFill>
            </a:endParaRPr>
          </a:p>
          <a:p>
            <a:pPr marL="165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altLang="en-US" sz="1000" dirty="0">
                <a:solidFill>
                  <a:schemeClr val="dk1"/>
                </a:solidFill>
              </a:rPr>
              <a:t>기온의 변화에 따른 전력수요의 변화를 이용하여 </a:t>
            </a:r>
            <a:r>
              <a:rPr lang="en-US" altLang="ko-KR" sz="1000" dirty="0">
                <a:solidFill>
                  <a:schemeClr val="dk1"/>
                </a:solidFill>
              </a:rPr>
              <a:t>hybrid ARIMA LSTM </a:t>
            </a:r>
            <a:r>
              <a:rPr lang="ko-KR" altLang="en-US" sz="1000" dirty="0" err="1">
                <a:solidFill>
                  <a:schemeClr val="dk1"/>
                </a:solidFill>
              </a:rPr>
              <a:t>딥러닝</a:t>
            </a:r>
            <a:r>
              <a:rPr lang="ko-KR" altLang="en-US" sz="1000" dirty="0">
                <a:solidFill>
                  <a:schemeClr val="dk1"/>
                </a:solidFill>
              </a:rPr>
              <a:t> 모델을 사용하여 </a:t>
            </a:r>
            <a:r>
              <a:rPr lang="en-US" altLang="ko-KR" sz="1000" dirty="0" err="1">
                <a:solidFill>
                  <a:schemeClr val="dk1"/>
                </a:solidFill>
              </a:rPr>
              <a:t>smp</a:t>
            </a:r>
            <a:r>
              <a:rPr lang="ko-KR" altLang="en-US" sz="1000" dirty="0" err="1">
                <a:solidFill>
                  <a:schemeClr val="dk1"/>
                </a:solidFill>
              </a:rPr>
              <a:t>를</a:t>
            </a:r>
            <a:r>
              <a:rPr lang="ko-KR" altLang="en-US" sz="1000" dirty="0">
                <a:solidFill>
                  <a:schemeClr val="dk1"/>
                </a:solidFill>
              </a:rPr>
              <a:t> 정확히 예측할 수 </a:t>
            </a:r>
            <a:r>
              <a:rPr lang="ko-KR" altLang="en-US" sz="1000" dirty="0" err="1">
                <a:solidFill>
                  <a:schemeClr val="dk1"/>
                </a:solidFill>
              </a:rPr>
              <a:t>있다를</a:t>
            </a:r>
            <a:r>
              <a:rPr lang="ko-KR" altLang="en-US" sz="1000" dirty="0">
                <a:solidFill>
                  <a:schemeClr val="dk1"/>
                </a:solidFill>
              </a:rPr>
              <a:t> 연구 가설로 선정하였습니다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</a:p>
          <a:p>
            <a:pPr marL="165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lang="en-US" altLang="ko" sz="1000" dirty="0">
              <a:solidFill>
                <a:schemeClr val="dk1"/>
              </a:solidFill>
            </a:endParaRPr>
          </a:p>
          <a:p>
            <a:pPr marL="165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altLang="en-US" sz="1000" dirty="0">
                <a:solidFill>
                  <a:schemeClr val="dk1"/>
                </a:solidFill>
              </a:rPr>
              <a:t>전체적인 과정은 다음과 같습니다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</a:p>
          <a:p>
            <a:pPr marL="165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lang="en-US" altLang="ko-KR" sz="1000" dirty="0">
              <a:solidFill>
                <a:schemeClr val="dk1"/>
              </a:solidFill>
            </a:endParaRPr>
          </a:p>
          <a:p>
            <a:pPr marL="165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en-US" altLang="ko-KR" sz="1000" dirty="0" err="1">
                <a:solidFill>
                  <a:schemeClr val="dk1"/>
                </a:solidFill>
              </a:rPr>
              <a:t>Kpx</a:t>
            </a:r>
            <a:r>
              <a:rPr lang="ko-KR" altLang="en-US" sz="1000" dirty="0">
                <a:solidFill>
                  <a:schemeClr val="dk1"/>
                </a:solidFill>
              </a:rPr>
              <a:t>에서 데이터를 수집하고 데이터를 저장하여  데이터를 분석하고 필요한 변수들을 선택하여</a:t>
            </a:r>
            <a:r>
              <a:rPr lang="en-US" altLang="ko-KR" sz="1000" dirty="0">
                <a:solidFill>
                  <a:schemeClr val="dk1"/>
                </a:solidFill>
              </a:rPr>
              <a:t>(</a:t>
            </a:r>
            <a:r>
              <a:rPr lang="ko-KR" altLang="en-US" sz="1000" dirty="0">
                <a:solidFill>
                  <a:schemeClr val="dk1"/>
                </a:solidFill>
              </a:rPr>
              <a:t>기온</a:t>
            </a:r>
            <a:r>
              <a:rPr lang="en-US" altLang="ko-KR" sz="1000" dirty="0">
                <a:solidFill>
                  <a:schemeClr val="dk1"/>
                </a:solidFill>
              </a:rPr>
              <a:t>,</a:t>
            </a:r>
            <a:r>
              <a:rPr lang="ko-KR" altLang="en-US" sz="1000" dirty="0">
                <a:solidFill>
                  <a:schemeClr val="dk1"/>
                </a:solidFill>
              </a:rPr>
              <a:t> 습도 등</a:t>
            </a:r>
            <a:r>
              <a:rPr lang="en-US" altLang="ko-KR" sz="1000" dirty="0">
                <a:solidFill>
                  <a:schemeClr val="dk1"/>
                </a:solidFill>
              </a:rPr>
              <a:t>)</a:t>
            </a:r>
            <a:r>
              <a:rPr lang="ko-KR" altLang="en-US" sz="1000" dirty="0">
                <a:solidFill>
                  <a:schemeClr val="dk1"/>
                </a:solidFill>
              </a:rPr>
              <a:t> 데이터 </a:t>
            </a:r>
            <a:r>
              <a:rPr lang="ko-KR" altLang="en-US" sz="1000" dirty="0" err="1">
                <a:solidFill>
                  <a:schemeClr val="dk1"/>
                </a:solidFill>
              </a:rPr>
              <a:t>전처리를</a:t>
            </a:r>
            <a:r>
              <a:rPr lang="ko-KR" altLang="en-US" sz="1000" dirty="0">
                <a:solidFill>
                  <a:schemeClr val="dk1"/>
                </a:solidFill>
              </a:rPr>
              <a:t> 진행합니다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</a:p>
          <a:p>
            <a:pPr marL="165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lang="en-US" altLang="ko-KR" sz="1000" dirty="0">
              <a:solidFill>
                <a:schemeClr val="dk1"/>
              </a:solidFill>
            </a:endParaRPr>
          </a:p>
          <a:p>
            <a:pPr marL="165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altLang="en-US" sz="1000" dirty="0">
                <a:solidFill>
                  <a:schemeClr val="dk1"/>
                </a:solidFill>
              </a:rPr>
              <a:t>모델 훈련을 시키고 모델 예측을 한 뒤 모델 분석 및 평가를 진행하여 </a:t>
            </a:r>
            <a:r>
              <a:rPr lang="en-US" altLang="ko-KR" sz="1000" dirty="0">
                <a:solidFill>
                  <a:schemeClr val="dk1"/>
                </a:solidFill>
              </a:rPr>
              <a:t>output</a:t>
            </a:r>
            <a:r>
              <a:rPr lang="ko-KR" altLang="en-US" sz="1000" dirty="0">
                <a:solidFill>
                  <a:schemeClr val="dk1"/>
                </a:solidFill>
              </a:rPr>
              <a:t>을 저장한 후 </a:t>
            </a:r>
            <a:r>
              <a:rPr lang="en-US" altLang="ko-KR" sz="1000" dirty="0">
                <a:solidFill>
                  <a:schemeClr val="dk1"/>
                </a:solidFill>
              </a:rPr>
              <a:t>DRMS Page</a:t>
            </a:r>
            <a:r>
              <a:rPr lang="ko-KR" altLang="en-US" sz="1000" dirty="0">
                <a:solidFill>
                  <a:schemeClr val="dk1"/>
                </a:solidFill>
              </a:rPr>
              <a:t>에 업로드 하는 방식으로 진행됩니다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</a:p>
          <a:p>
            <a:pPr marL="165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lang="en-US" altLang="ko" sz="1000" dirty="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endParaRPr lang="en-US" altLang="ko" sz="1000" dirty="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endParaRPr lang="en-US" altLang="ko" sz="1000" dirty="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 dirty="0">
                <a:solidFill>
                  <a:schemeClr val="dk1"/>
                </a:solidFill>
              </a:rPr>
              <a:t>스스로 데이터를 학습하는 알고리즘을 통해 다양한 문제에 적용 가능한 인공신경망 사용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 dirty="0">
                <a:solidFill>
                  <a:schemeClr val="dk1"/>
                </a:solidFill>
              </a:rPr>
              <a:t>인공신경망 중 전방향 인공신경망중 많이 사용되는 MLP, 시계열 데이터에 유용하게 사용되는 NARX를 이용하여 서로 비교 분석 → </a:t>
            </a:r>
            <a:r>
              <a:rPr lang="ko" sz="1000" b="1" u="sng" dirty="0">
                <a:solidFill>
                  <a:schemeClr val="dk1"/>
                </a:solidFill>
              </a:rPr>
              <a:t>SMP는 시계열 데이터이므로 LSTM이 더 효과적이라 판단</a:t>
            </a:r>
            <a:endParaRPr sz="1000" b="1" u="sng" dirty="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 dirty="0">
                <a:solidFill>
                  <a:schemeClr val="dk1"/>
                </a:solidFill>
              </a:rPr>
              <a:t>기온의 변화에 따른 전력 수요의 변화를 이용한 딥러닝 STLC 모델(Short Term LSTM-CNN) 기반 단기 수요 예측 모델 제시  → </a:t>
            </a:r>
            <a:r>
              <a:rPr lang="ko" sz="1000" u="sng" dirty="0">
                <a:solidFill>
                  <a:schemeClr val="dk1"/>
                </a:solidFill>
              </a:rPr>
              <a:t>이 연구를 바탕으로 </a:t>
            </a:r>
            <a:r>
              <a:rPr lang="ko" sz="1000" b="1" u="sng" dirty="0">
                <a:solidFill>
                  <a:schemeClr val="dk1"/>
                </a:solidFill>
              </a:rPr>
              <a:t>기온을 기반으로 한 SMP 예측 연구 진행</a:t>
            </a:r>
            <a:endParaRPr sz="1000" b="1" u="sng" dirty="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000" dirty="0">
                <a:solidFill>
                  <a:schemeClr val="dk1"/>
                </a:solidFill>
              </a:rPr>
              <a:t>2013~2017년까지의 전력 수요 데이터와 가중치를 반영한 기후데이터(기온, 습도, 이슬점 온도) 사용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ko" sz="1000" dirty="0">
                <a:solidFill>
                  <a:schemeClr val="dk1"/>
                </a:solidFill>
              </a:rPr>
              <a:t>한국 전력 거래소의 단기 전력 수요 예측 프로그램(KSLF : KPX Short-Term Load Forecaster → </a:t>
            </a:r>
            <a:r>
              <a:rPr lang="ko" sz="1000" b="1" dirty="0">
                <a:solidFill>
                  <a:schemeClr val="dk1"/>
                </a:solidFill>
              </a:rPr>
              <a:t>기상 요인을 반영한</a:t>
            </a:r>
            <a:r>
              <a:rPr lang="ko" sz="1000" dirty="0">
                <a:solidFill>
                  <a:schemeClr val="dk1"/>
                </a:solidFill>
              </a:rPr>
              <a:t> 지수 평활 기법 사용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595959"/>
                </a:solidFill>
              </a:rPr>
              <a:t>제안 방법</a:t>
            </a:r>
            <a:endParaRPr sz="1000" dirty="0">
              <a:solidFill>
                <a:srgbClr val="595959"/>
              </a:solidFill>
            </a:endParaRPr>
          </a:p>
          <a:p>
            <a:pPr marL="9144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</a:pPr>
            <a:r>
              <a:rPr lang="ko" sz="1000" dirty="0">
                <a:solidFill>
                  <a:srgbClr val="595959"/>
                </a:solidFill>
              </a:rPr>
              <a:t>연구 가설</a:t>
            </a:r>
            <a:endParaRPr sz="1000" dirty="0">
              <a:solidFill>
                <a:srgbClr val="595959"/>
              </a:solidFill>
            </a:endParaRPr>
          </a:p>
          <a:p>
            <a:pPr marL="13716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</a:pPr>
            <a:r>
              <a:rPr lang="ko" sz="1000" dirty="0">
                <a:solidFill>
                  <a:srgbClr val="595959"/>
                </a:solidFill>
              </a:rPr>
              <a:t>전체적인 구조 그림</a:t>
            </a:r>
            <a:endParaRPr sz="1000" dirty="0">
              <a:solidFill>
                <a:srgbClr val="595959"/>
              </a:solidFill>
            </a:endParaRPr>
          </a:p>
          <a:p>
            <a:pPr marL="13716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</a:pPr>
            <a:r>
              <a:rPr lang="ko" sz="1000" dirty="0">
                <a:solidFill>
                  <a:srgbClr val="595959"/>
                </a:solidFill>
              </a:rPr>
              <a:t>모델 수식 구체적 명시 그림</a:t>
            </a:r>
            <a:endParaRPr sz="1000" dirty="0">
              <a:solidFill>
                <a:srgbClr val="595959"/>
              </a:solidFill>
            </a:endParaRPr>
          </a:p>
          <a:p>
            <a:pPr marL="13716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</a:pPr>
            <a:r>
              <a:rPr lang="ko" sz="1000" dirty="0">
                <a:solidFill>
                  <a:srgbClr val="595959"/>
                </a:solidFill>
              </a:rPr>
              <a:t>이해하기 쉽게</a:t>
            </a:r>
            <a:endParaRPr sz="1000" dirty="0"/>
          </a:p>
        </p:txBody>
      </p:sp>
      <p:sp>
        <p:nvSpPr>
          <p:cNvPr id="222" name="Google Shape;222;g1054eead4d4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530ed40e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51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다음으로 시스템 구조입니다</a:t>
            </a:r>
            <a:r>
              <a:rPr lang="en-US" altLang="ko-KR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1651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lang="en-US" altLang="ko"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lang="en-US" altLang="ko"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en-US" altLang="ko-KR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Data</a:t>
            </a:r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학습을 </a:t>
            </a:r>
            <a:r>
              <a:rPr lang="en-US" altLang="ko-KR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50</a:t>
            </a:r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일 뒤까지 계속해서 학습을 시키고 </a:t>
            </a:r>
            <a:endParaRPr lang="en-US" altLang="ko"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lang="en-US" altLang="ko"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모델을 구현하여 </a:t>
            </a:r>
            <a:r>
              <a:rPr lang="en-US" altLang="ko-KR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 Data</a:t>
            </a:r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검증하는 과정을 거쳤습니다</a:t>
            </a:r>
            <a:r>
              <a:rPr lang="en-US" altLang="ko-KR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en-US" altLang="ko"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endParaRPr lang="en-US" altLang="ko"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endParaRPr lang="en-US" altLang="ko"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endParaRPr lang="en-US" altLang="ko"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endParaRPr lang="en-US" altLang="ko"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endParaRPr lang="en-US" altLang="ko"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endParaRPr lang="en-US" altLang="ko"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●"/>
            </a:pPr>
            <a:r>
              <a:rPr lang="ko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획득/데이터 분석/ 데이터 전처리 → 모델 훈련 → 모델 검증 → 결과 분석 → 시각화</a:t>
            </a:r>
            <a:endParaRPr sz="1000" dirty="0">
              <a:solidFill>
                <a:schemeClr val="dk1"/>
              </a:solidFill>
            </a:endParaRPr>
          </a:p>
        </p:txBody>
      </p:sp>
      <p:sp>
        <p:nvSpPr>
          <p:cNvPr id="239" name="Google Shape;239;g10530ed40e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6358a3cbb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dirty="0">
                <a:solidFill>
                  <a:srgbClr val="24292E"/>
                </a:solidFill>
                <a:highlight>
                  <a:srgbClr val="FFFFFF"/>
                </a:highlight>
              </a:rPr>
              <a:t>모델은 ARIMA와 LSTM을 합친 hybrid ARIMA-LSTM 모델을 사용합니다.</a:t>
            </a:r>
            <a:endParaRPr lang="en-US" altLang="ko"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dirty="0">
                <a:solidFill>
                  <a:srgbClr val="24292E"/>
                </a:solidFill>
                <a:highlight>
                  <a:srgbClr val="FFFFFF"/>
                </a:highlight>
              </a:rPr>
              <a:t>LSTM과 ARIMA 모델을 각각 학습한 후 평균을 내어 구합니다.</a:t>
            </a:r>
            <a:endParaRPr lang="en-US" altLang="ko"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ore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자세한</a:t>
            </a:r>
            <a:r>
              <a:rPr lang="ko-KR" altLang="en-US" sz="1000" dirty="0">
                <a:solidFill>
                  <a:srgbClr val="24292E"/>
                </a:solidFill>
                <a:highlight>
                  <a:srgbClr val="FFFFFF"/>
                </a:highlight>
              </a:rPr>
              <a:t> 내용은 뒤 페이지에서 말씀드리겠습니다</a:t>
            </a:r>
            <a:r>
              <a:rPr lang="en-US" altLang="ko-KR" sz="1000" dirty="0">
                <a:solidFill>
                  <a:srgbClr val="24292E"/>
                </a:solidFill>
                <a:highlight>
                  <a:srgbClr val="FFFFFF"/>
                </a:highlight>
              </a:rPr>
              <a:t>.</a:t>
            </a:r>
            <a:endParaRPr sz="10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sz="1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sz="1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sz="1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chemeClr val="dk1"/>
                </a:solidFill>
                <a:highlight>
                  <a:srgbClr val="FFFFFF"/>
                </a:highlight>
              </a:rPr>
              <a:t> ARIMA 예측값을 통하여 산출되는 과거 수요 데이터의 특징을 포함하는 통계적으로 예측된 데이터를 생성한다.</a:t>
            </a:r>
            <a:endParaRPr lang="en-US" altLang="ko" sz="1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chemeClr val="dk1"/>
                </a:solidFill>
                <a:highlight>
                  <a:srgbClr val="FFFFFF"/>
                </a:highlight>
              </a:rPr>
              <a:t> 이후, LSTM 모델과 결합하여 신경망모델이 가지는 특성인 유연성, 장기적인 의존성 문제를 피하도록 구성되어진 구조를 통하여 수요예측에 영향을 주는 많은 요인들을 특징을 반영하여 수요예측을 산출할 수 있다.</a:t>
            </a:r>
            <a:endParaRPr sz="1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chemeClr val="dk1"/>
                </a:solidFill>
                <a:highlight>
                  <a:srgbClr val="FFFFFF"/>
                </a:highlight>
              </a:rPr>
              <a:t>LSTM은 RNN을 기반으로 하기 때문에, 기본적인 구조는 RNN과 같 다. 하지만, LSTM은 RNN 구조에서 기울기 소실 문제를 해결하기 위하 여, cell-state를 추가하였다. </a:t>
            </a:r>
            <a:endParaRPr lang="en-US" altLang="ko" sz="1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chemeClr val="dk1"/>
                </a:solidFill>
                <a:highlight>
                  <a:srgbClr val="FFFFFF"/>
                </a:highlight>
              </a:rPr>
              <a:t>그림 2를 보면 알 수 있듯이, cell-state가 일종의 컨베이어 벨트 역할을 하여 state가 오래 경과하더라도 기울기가 비교적 전파가 잘 된다. 본 연구에서는 데이터의 장기 의존성을 고려한 RNN의 변형 모델인 LSTM을 사용하였다.</a:t>
            </a:r>
            <a:endParaRPr sz="10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57" name="Google Shape;257;g106358a3cbb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sz="3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media17.m4a"/><Relationship Id="rId7" Type="http://schemas.openxmlformats.org/officeDocument/2006/relationships/image" Target="../media/image20.png"/><Relationship Id="rId2" Type="http://schemas.microsoft.com/office/2007/relationships/media" Target="../media/media17.m4a"/><Relationship Id="rId1" Type="http://schemas.openxmlformats.org/officeDocument/2006/relationships/tags" Target="../tags/tag1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1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5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3472553" y="564075"/>
            <a:ext cx="3194100" cy="4125600"/>
          </a:xfrm>
          <a:prstGeom prst="roundRect">
            <a:avLst>
              <a:gd name="adj" fmla="val 6925"/>
            </a:avLst>
          </a:prstGeom>
          <a:solidFill>
            <a:srgbClr val="382F80"/>
          </a:solidFill>
          <a:ln>
            <a:noFill/>
          </a:ln>
          <a:effectLst>
            <a:outerShdw blurRad="304800" dist="635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3472553" y="2787479"/>
            <a:ext cx="3194100" cy="1902300"/>
          </a:xfrm>
          <a:prstGeom prst="roundRect">
            <a:avLst>
              <a:gd name="adj" fmla="val 786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1" name="Google Shape;131;p25"/>
          <p:cNvGrpSpPr/>
          <p:nvPr/>
        </p:nvGrpSpPr>
        <p:grpSpPr>
          <a:xfrm>
            <a:off x="3646925" y="747530"/>
            <a:ext cx="121507" cy="112137"/>
            <a:chOff x="752762" y="601945"/>
            <a:chExt cx="329913" cy="285555"/>
          </a:xfrm>
        </p:grpSpPr>
        <p:sp>
          <p:nvSpPr>
            <p:cNvPr id="132" name="Google Shape;132;p25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" name="Google Shape;133;p25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6" name="Google Shape;136;p25"/>
          <p:cNvSpPr/>
          <p:nvPr/>
        </p:nvSpPr>
        <p:spPr>
          <a:xfrm>
            <a:off x="4033250" y="3560725"/>
            <a:ext cx="20727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4B454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경희대학교 컴퓨터공학과 </a:t>
            </a:r>
            <a:endParaRPr sz="1200" b="1">
              <a:solidFill>
                <a:srgbClr val="4B454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" sz="1200" b="1">
                <a:solidFill>
                  <a:srgbClr val="4B454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장규범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3595251" y="1673575"/>
            <a:ext cx="2948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딥러닝을 이용한 SMP 예측 및 시각화</a:t>
            </a:r>
            <a:endParaRPr sz="15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0CB629C0-4D01-CA4B-B858-8F24F2C7D7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02"/>
    </mc:Choice>
    <mc:Fallback>
      <p:transition spd="slow" advTm="8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/>
          <p:nvPr/>
        </p:nvSpPr>
        <p:spPr>
          <a:xfrm>
            <a:off x="0" y="1"/>
            <a:ext cx="9144000" cy="710400"/>
          </a:xfrm>
          <a:prstGeom prst="rect">
            <a:avLst/>
          </a:prstGeom>
          <a:solidFill>
            <a:srgbClr val="382F80"/>
          </a:solidFill>
          <a:ln>
            <a:noFill/>
          </a:ln>
          <a:effectLst>
            <a:outerShdw blurRad="381000" dist="38100" dir="16200000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858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제안 방법</a:t>
            </a:r>
            <a:endParaRPr sz="800" b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34"/>
          <p:cNvSpPr/>
          <p:nvPr/>
        </p:nvSpPr>
        <p:spPr>
          <a:xfrm>
            <a:off x="739731" y="536960"/>
            <a:ext cx="7692600" cy="38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시계열 분석 모델</a:t>
            </a:r>
            <a:endParaRPr sz="9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p34"/>
          <p:cNvSpPr/>
          <p:nvPr/>
        </p:nvSpPr>
        <p:spPr>
          <a:xfrm>
            <a:off x="8432469" y="536960"/>
            <a:ext cx="374100" cy="3828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9" name="Google Shape;279;p34"/>
          <p:cNvGrpSpPr/>
          <p:nvPr/>
        </p:nvGrpSpPr>
        <p:grpSpPr>
          <a:xfrm>
            <a:off x="8535125" y="626556"/>
            <a:ext cx="197988" cy="197312"/>
            <a:chOff x="9318625" y="1320799"/>
            <a:chExt cx="481489" cy="479846"/>
          </a:xfrm>
        </p:grpSpPr>
        <p:sp>
          <p:nvSpPr>
            <p:cNvPr id="280" name="Google Shape;280;p34"/>
            <p:cNvSpPr/>
            <p:nvPr/>
          </p:nvSpPr>
          <p:spPr>
            <a:xfrm>
              <a:off x="9318625" y="1320799"/>
              <a:ext cx="388800" cy="388800"/>
            </a:xfrm>
            <a:prstGeom prst="donut">
              <a:avLst>
                <a:gd name="adj" fmla="val 1218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1" name="Google Shape;281;p34"/>
            <p:cNvSpPr/>
            <p:nvPr/>
          </p:nvSpPr>
          <p:spPr>
            <a:xfrm rot="-2700000">
              <a:off x="9684654" y="1600119"/>
              <a:ext cx="45821" cy="21595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82" name="Google Shape;282;p34"/>
          <p:cNvGrpSpPr/>
          <p:nvPr/>
        </p:nvGrpSpPr>
        <p:grpSpPr>
          <a:xfrm>
            <a:off x="311717" y="175166"/>
            <a:ext cx="232122" cy="214166"/>
            <a:chOff x="752762" y="601945"/>
            <a:chExt cx="330000" cy="285555"/>
          </a:xfrm>
        </p:grpSpPr>
        <p:sp>
          <p:nvSpPr>
            <p:cNvPr id="283" name="Google Shape;283;p34"/>
            <p:cNvSpPr/>
            <p:nvPr/>
          </p:nvSpPr>
          <p:spPr>
            <a:xfrm>
              <a:off x="752762" y="601945"/>
              <a:ext cx="33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752762" y="688730"/>
              <a:ext cx="2571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752762" y="775515"/>
              <a:ext cx="18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752762" y="862300"/>
              <a:ext cx="2829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87" name="Google Shape;287;p34"/>
          <p:cNvSpPr/>
          <p:nvPr/>
        </p:nvSpPr>
        <p:spPr>
          <a:xfrm>
            <a:off x="258075" y="1087500"/>
            <a:ext cx="8655900" cy="3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 b="1" dirty="0">
                <a:solidFill>
                  <a:schemeClr val="dk1"/>
                </a:solidFill>
              </a:rPr>
              <a:t>ARIMA(Autoregressive Integrated Moving Average)</a:t>
            </a:r>
            <a:endParaRPr sz="1600" b="1" dirty="0">
              <a:solidFill>
                <a:schemeClr val="dk1"/>
              </a:solidFill>
            </a:endParaRPr>
          </a:p>
          <a:p>
            <a:pPr marL="1009051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itchFamily="2" charset="2"/>
              <a:buChar char="§"/>
            </a:pPr>
            <a:r>
              <a:rPr lang="ko" sz="1200" dirty="0">
                <a:solidFill>
                  <a:schemeClr val="dk1"/>
                </a:solidFill>
              </a:rPr>
              <a:t>시계열 데이터 기반 분석 기법으로 과거의 데이터가 지니고 있는  추세까지 반영</a:t>
            </a:r>
            <a:endParaRPr sz="1200" dirty="0">
              <a:solidFill>
                <a:schemeClr val="dk1"/>
              </a:solidFill>
            </a:endParaRPr>
          </a:p>
          <a:p>
            <a:pPr marL="1009051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itchFamily="2" charset="2"/>
              <a:buChar char="§"/>
            </a:pPr>
            <a:r>
              <a:rPr lang="ko" sz="1200" dirty="0">
                <a:solidFill>
                  <a:schemeClr val="dk1"/>
                </a:solidFill>
              </a:rPr>
              <a:t>자기 자신의 과거를 사용하는 AR 모델, 트렌드가 변화하는 상황에서 적합한 MA 모델, 현재상태에서 바로 전 상태를 뺀 차분(d)을 이용</a:t>
            </a:r>
            <a:r>
              <a:rPr lang="ko" altLang="en-US" sz="1200" dirty="0">
                <a:solidFill>
                  <a:schemeClr val="dk1"/>
                </a:solidFill>
              </a:rPr>
              <a:t>할</a:t>
            </a:r>
            <a:r>
              <a:rPr lang="ko-KR" altLang="en-US" sz="1200" dirty="0">
                <a:solidFill>
                  <a:schemeClr val="dk1"/>
                </a:solidFill>
              </a:rPr>
              <a:t> 수 있음</a:t>
            </a:r>
            <a:endParaRPr sz="1200" dirty="0">
              <a:solidFill>
                <a:schemeClr val="dk1"/>
              </a:solidFill>
            </a:endParaRPr>
          </a:p>
          <a:p>
            <a:pPr marL="1009051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itchFamily="2" charset="2"/>
              <a:buChar char="§"/>
            </a:pPr>
            <a:r>
              <a:rPr lang="ko" sz="1200" dirty="0">
                <a:solidFill>
                  <a:schemeClr val="dk1"/>
                </a:solidFill>
              </a:rPr>
              <a:t>시계열 데이터를 더 잘이해하거나 미래 지점 예측하기에 적합</a:t>
            </a:r>
            <a:endParaRPr sz="1200" dirty="0">
              <a:solidFill>
                <a:schemeClr val="dk1"/>
              </a:solidFill>
            </a:endParaRPr>
          </a:p>
          <a:p>
            <a:pPr marL="1009051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itchFamily="2" charset="2"/>
              <a:buChar char="§"/>
            </a:pPr>
            <a:r>
              <a:rPr lang="ko" sz="1200" dirty="0">
                <a:solidFill>
                  <a:schemeClr val="dk1"/>
                </a:solidFill>
              </a:rPr>
              <a:t>ARIMA(p,d,q)의 최적 파라미터를 찾기 위해 ACF(자기상관함수), PACF(부분 자기 상관 함수) 사용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600" b="1" dirty="0">
                <a:solidFill>
                  <a:schemeClr val="dk1"/>
                </a:solidFill>
              </a:rPr>
              <a:t>ARIMA 모델의 일반적인 형태</a:t>
            </a:r>
            <a:endParaRPr sz="1600" b="1" dirty="0">
              <a:solidFill>
                <a:schemeClr val="dk1"/>
              </a:solidFill>
            </a:endParaRPr>
          </a:p>
        </p:txBody>
      </p:sp>
      <p:pic>
        <p:nvPicPr>
          <p:cNvPr id="288" name="Google Shape;28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731" y="3842549"/>
            <a:ext cx="396240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45B080E7-2670-2245-81A8-C456C33BE9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15"/>
    </mc:Choice>
    <mc:Fallback>
      <p:transition spd="slow" advTm="24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/>
          <p:nvPr/>
        </p:nvSpPr>
        <p:spPr>
          <a:xfrm>
            <a:off x="0" y="1"/>
            <a:ext cx="9144000" cy="710400"/>
          </a:xfrm>
          <a:prstGeom prst="rect">
            <a:avLst/>
          </a:prstGeom>
          <a:solidFill>
            <a:srgbClr val="382F80"/>
          </a:solidFill>
          <a:ln>
            <a:noFill/>
          </a:ln>
          <a:effectLst>
            <a:outerShdw blurRad="381000" dist="38100" dir="16200000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858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제안 방법</a:t>
            </a:r>
            <a:endParaRPr sz="800" b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739731" y="536960"/>
            <a:ext cx="7692600" cy="38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시계열 분석 모델</a:t>
            </a:r>
            <a:endParaRPr sz="9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35"/>
          <p:cNvSpPr/>
          <p:nvPr/>
        </p:nvSpPr>
        <p:spPr>
          <a:xfrm>
            <a:off x="8432469" y="536960"/>
            <a:ext cx="374100" cy="3828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96" name="Google Shape;296;p35"/>
          <p:cNvGrpSpPr/>
          <p:nvPr/>
        </p:nvGrpSpPr>
        <p:grpSpPr>
          <a:xfrm>
            <a:off x="8535125" y="626556"/>
            <a:ext cx="197988" cy="197312"/>
            <a:chOff x="9318625" y="1320799"/>
            <a:chExt cx="481489" cy="479846"/>
          </a:xfrm>
        </p:grpSpPr>
        <p:sp>
          <p:nvSpPr>
            <p:cNvPr id="297" name="Google Shape;297;p35"/>
            <p:cNvSpPr/>
            <p:nvPr/>
          </p:nvSpPr>
          <p:spPr>
            <a:xfrm>
              <a:off x="9318625" y="1320799"/>
              <a:ext cx="388800" cy="388800"/>
            </a:xfrm>
            <a:prstGeom prst="donut">
              <a:avLst>
                <a:gd name="adj" fmla="val 1218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8" name="Google Shape;298;p35"/>
            <p:cNvSpPr/>
            <p:nvPr/>
          </p:nvSpPr>
          <p:spPr>
            <a:xfrm rot="-2700000">
              <a:off x="9684654" y="1600119"/>
              <a:ext cx="45821" cy="21595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99" name="Google Shape;299;p35"/>
          <p:cNvGrpSpPr/>
          <p:nvPr/>
        </p:nvGrpSpPr>
        <p:grpSpPr>
          <a:xfrm>
            <a:off x="311717" y="175166"/>
            <a:ext cx="232122" cy="214166"/>
            <a:chOff x="752762" y="601945"/>
            <a:chExt cx="330000" cy="285555"/>
          </a:xfrm>
        </p:grpSpPr>
        <p:sp>
          <p:nvSpPr>
            <p:cNvPr id="300" name="Google Shape;300;p35"/>
            <p:cNvSpPr/>
            <p:nvPr/>
          </p:nvSpPr>
          <p:spPr>
            <a:xfrm>
              <a:off x="752762" y="601945"/>
              <a:ext cx="33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752762" y="688730"/>
              <a:ext cx="2571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752762" y="775515"/>
              <a:ext cx="18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752762" y="862300"/>
              <a:ext cx="2829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04" name="Google Shape;30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728" y="1057150"/>
            <a:ext cx="2570322" cy="403055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5"/>
          <p:cNvSpPr/>
          <p:nvPr/>
        </p:nvSpPr>
        <p:spPr>
          <a:xfrm>
            <a:off x="3669200" y="2851600"/>
            <a:ext cx="665100" cy="59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2F80"/>
          </a:solidFill>
          <a:ln w="9525" cap="flat" cmpd="sng">
            <a:solidFill>
              <a:srgbClr val="382F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5"/>
          <p:cNvSpPr txBox="1"/>
          <p:nvPr/>
        </p:nvSpPr>
        <p:spPr>
          <a:xfrm>
            <a:off x="3376825" y="2330578"/>
            <a:ext cx="124985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Malgun Gothic"/>
                <a:ea typeface="Malgun Gothic"/>
                <a:cs typeface="Malgun Gothic"/>
                <a:sym typeface="Malgun Gothic"/>
              </a:rPr>
              <a:t>1차 차분 진행</a:t>
            </a:r>
            <a:endParaRPr sz="12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" name="Google Shape;30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3450" y="1168760"/>
            <a:ext cx="1917570" cy="391894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/>
          <p:nvPr/>
        </p:nvSpPr>
        <p:spPr>
          <a:xfrm>
            <a:off x="6806900" y="2463125"/>
            <a:ext cx="2570400" cy="12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시계열 정상상태</a:t>
            </a:r>
            <a:endParaRPr sz="1200" b="1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1차 차분으로 충분하기 때문에</a:t>
            </a:r>
            <a:endParaRPr sz="1200" b="1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ARIMA(0,1,1) 모델 사용</a:t>
            </a:r>
            <a:endParaRPr sz="1200" b="1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6D7D07E5-85DC-C347-887B-9162A63235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68"/>
    </mc:Choice>
    <mc:Fallback>
      <p:transition spd="slow" advTm="23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/>
          <p:nvPr/>
        </p:nvSpPr>
        <p:spPr>
          <a:xfrm>
            <a:off x="0" y="1"/>
            <a:ext cx="9144000" cy="710400"/>
          </a:xfrm>
          <a:prstGeom prst="rect">
            <a:avLst/>
          </a:prstGeom>
          <a:solidFill>
            <a:srgbClr val="382F80"/>
          </a:solidFill>
          <a:ln>
            <a:noFill/>
          </a:ln>
          <a:effectLst>
            <a:outerShdw blurRad="381000" dist="38100" dir="16200000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858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제안 방법</a:t>
            </a:r>
            <a:endParaRPr sz="800" b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p36"/>
          <p:cNvSpPr/>
          <p:nvPr/>
        </p:nvSpPr>
        <p:spPr>
          <a:xfrm>
            <a:off x="739731" y="536960"/>
            <a:ext cx="7692600" cy="38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딥러닝 모델</a:t>
            </a:r>
            <a:endParaRPr sz="9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p36"/>
          <p:cNvSpPr/>
          <p:nvPr/>
        </p:nvSpPr>
        <p:spPr>
          <a:xfrm>
            <a:off x="8432469" y="536960"/>
            <a:ext cx="374100" cy="3828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16" name="Google Shape;316;p36"/>
          <p:cNvGrpSpPr/>
          <p:nvPr/>
        </p:nvGrpSpPr>
        <p:grpSpPr>
          <a:xfrm>
            <a:off x="8535125" y="626556"/>
            <a:ext cx="197988" cy="197312"/>
            <a:chOff x="9318625" y="1320799"/>
            <a:chExt cx="481489" cy="479846"/>
          </a:xfrm>
        </p:grpSpPr>
        <p:sp>
          <p:nvSpPr>
            <p:cNvPr id="317" name="Google Shape;317;p36"/>
            <p:cNvSpPr/>
            <p:nvPr/>
          </p:nvSpPr>
          <p:spPr>
            <a:xfrm>
              <a:off x="9318625" y="1320799"/>
              <a:ext cx="388800" cy="388800"/>
            </a:xfrm>
            <a:prstGeom prst="donut">
              <a:avLst>
                <a:gd name="adj" fmla="val 1218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8" name="Google Shape;318;p36"/>
            <p:cNvSpPr/>
            <p:nvPr/>
          </p:nvSpPr>
          <p:spPr>
            <a:xfrm rot="-2700000">
              <a:off x="9684654" y="1600119"/>
              <a:ext cx="45821" cy="21595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19" name="Google Shape;319;p36"/>
          <p:cNvGrpSpPr/>
          <p:nvPr/>
        </p:nvGrpSpPr>
        <p:grpSpPr>
          <a:xfrm>
            <a:off x="311717" y="175166"/>
            <a:ext cx="232122" cy="214166"/>
            <a:chOff x="752762" y="601945"/>
            <a:chExt cx="330000" cy="285555"/>
          </a:xfrm>
        </p:grpSpPr>
        <p:sp>
          <p:nvSpPr>
            <p:cNvPr id="320" name="Google Shape;320;p36"/>
            <p:cNvSpPr/>
            <p:nvPr/>
          </p:nvSpPr>
          <p:spPr>
            <a:xfrm>
              <a:off x="752762" y="601945"/>
              <a:ext cx="33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1" name="Google Shape;321;p36"/>
            <p:cNvSpPr/>
            <p:nvPr/>
          </p:nvSpPr>
          <p:spPr>
            <a:xfrm>
              <a:off x="752762" y="688730"/>
              <a:ext cx="2571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2" name="Google Shape;322;p36"/>
            <p:cNvSpPr/>
            <p:nvPr/>
          </p:nvSpPr>
          <p:spPr>
            <a:xfrm>
              <a:off x="752762" y="775515"/>
              <a:ext cx="18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752762" y="862300"/>
              <a:ext cx="2829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24" name="Google Shape;324;p36"/>
          <p:cNvSpPr/>
          <p:nvPr/>
        </p:nvSpPr>
        <p:spPr>
          <a:xfrm>
            <a:off x="258075" y="1087500"/>
            <a:ext cx="8655900" cy="3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 b="1" dirty="0">
                <a:solidFill>
                  <a:schemeClr val="dk1"/>
                </a:solidFill>
              </a:rPr>
              <a:t>LSTM</a:t>
            </a:r>
            <a:endParaRPr dirty="0">
              <a:solidFill>
                <a:schemeClr val="dk1"/>
              </a:solidFill>
            </a:endParaRPr>
          </a:p>
          <a:p>
            <a:pPr marL="990000" lvl="2" indent="-32384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■"/>
            </a:pPr>
            <a:r>
              <a:rPr lang="ko" sz="1500" dirty="0">
                <a:solidFill>
                  <a:schemeClr val="dk1"/>
                </a:solidFill>
              </a:rPr>
              <a:t>시계열 데이터 예측</a:t>
            </a:r>
            <a:endParaRPr sz="1500" dirty="0">
              <a:solidFill>
                <a:schemeClr val="dk1"/>
              </a:solidFill>
            </a:endParaRPr>
          </a:p>
          <a:p>
            <a:pPr marL="990000" lvl="2" indent="-32384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■"/>
            </a:pPr>
            <a:r>
              <a:rPr lang="ko" sz="1500" dirty="0">
                <a:solidFill>
                  <a:schemeClr val="dk1"/>
                </a:solidFill>
              </a:rPr>
              <a:t>순환 신경망(RNN)에서 파생된 모델 → RNN과 다르게 memory Cell을 두고 있음</a:t>
            </a:r>
            <a:endParaRPr sz="1500" dirty="0">
              <a:solidFill>
                <a:schemeClr val="dk1"/>
              </a:solidFill>
            </a:endParaRPr>
          </a:p>
          <a:p>
            <a:pPr marL="990000" lvl="2" indent="-32384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■"/>
            </a:pPr>
            <a:r>
              <a:rPr lang="ko" sz="1500" dirty="0">
                <a:solidFill>
                  <a:schemeClr val="dk1"/>
                </a:solidFill>
              </a:rPr>
              <a:t>Memory Cell에는 입력 게이트, 망각 게이트, 출력 게이트가 있음</a:t>
            </a:r>
            <a:endParaRPr sz="1500" dirty="0">
              <a:solidFill>
                <a:schemeClr val="dk1"/>
              </a:solidFill>
            </a:endParaRPr>
          </a:p>
          <a:p>
            <a:pPr marL="990000" lvl="2" indent="-32384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■"/>
            </a:pPr>
            <a:r>
              <a:rPr lang="ko" sz="1500" dirty="0">
                <a:solidFill>
                  <a:schemeClr val="dk1"/>
                </a:solidFill>
              </a:rPr>
              <a:t>모든 입력 데이터에 대해 선택적으로 기억을 하게 되며 장기 기억에 대한 문제 해결 가능</a:t>
            </a:r>
            <a:endParaRPr sz="1500" dirty="0">
              <a:solidFill>
                <a:schemeClr val="dk1"/>
              </a:solidFill>
            </a:endParaRPr>
          </a:p>
        </p:txBody>
      </p:sp>
      <p:pic>
        <p:nvPicPr>
          <p:cNvPr id="325" name="Google Shape;32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2475" y="2820900"/>
            <a:ext cx="4659050" cy="21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A281CA6-E163-0647-AA5F-A74470B0B0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30"/>
    </mc:Choice>
    <mc:Fallback>
      <p:transition spd="slow" advTm="27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"/>
          <p:cNvSpPr/>
          <p:nvPr/>
        </p:nvSpPr>
        <p:spPr>
          <a:xfrm>
            <a:off x="739800" y="3586700"/>
            <a:ext cx="2126700" cy="12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SMP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일별 제주 지역의 SMP 최대, 최소, 가중 평균 데이터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기간 2010.01.01 ~ 2021.11.17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37"/>
          <p:cNvSpPr/>
          <p:nvPr/>
        </p:nvSpPr>
        <p:spPr>
          <a:xfrm>
            <a:off x="0" y="1"/>
            <a:ext cx="9144000" cy="710400"/>
          </a:xfrm>
          <a:prstGeom prst="rect">
            <a:avLst/>
          </a:prstGeom>
          <a:solidFill>
            <a:srgbClr val="382F80"/>
          </a:solidFill>
          <a:ln>
            <a:noFill/>
          </a:ln>
          <a:effectLst>
            <a:outerShdw blurRad="381000" dist="38100" dir="16200000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8580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검증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p37"/>
          <p:cNvSpPr/>
          <p:nvPr/>
        </p:nvSpPr>
        <p:spPr>
          <a:xfrm>
            <a:off x="739731" y="536960"/>
            <a:ext cx="7692600" cy="38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실험 사용한 데이터</a:t>
            </a:r>
            <a:endParaRPr sz="9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37"/>
          <p:cNvSpPr/>
          <p:nvPr/>
        </p:nvSpPr>
        <p:spPr>
          <a:xfrm>
            <a:off x="8432469" y="536960"/>
            <a:ext cx="374100" cy="3828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34" name="Google Shape;334;p37"/>
          <p:cNvGrpSpPr/>
          <p:nvPr/>
        </p:nvGrpSpPr>
        <p:grpSpPr>
          <a:xfrm>
            <a:off x="8535125" y="626556"/>
            <a:ext cx="197988" cy="197312"/>
            <a:chOff x="9318625" y="1320799"/>
            <a:chExt cx="481489" cy="479846"/>
          </a:xfrm>
        </p:grpSpPr>
        <p:sp>
          <p:nvSpPr>
            <p:cNvPr id="335" name="Google Shape;335;p37"/>
            <p:cNvSpPr/>
            <p:nvPr/>
          </p:nvSpPr>
          <p:spPr>
            <a:xfrm>
              <a:off x="9318625" y="1320799"/>
              <a:ext cx="388800" cy="388800"/>
            </a:xfrm>
            <a:prstGeom prst="donut">
              <a:avLst>
                <a:gd name="adj" fmla="val 1218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6" name="Google Shape;336;p37"/>
            <p:cNvSpPr/>
            <p:nvPr/>
          </p:nvSpPr>
          <p:spPr>
            <a:xfrm rot="-2700000">
              <a:off x="9684654" y="1600119"/>
              <a:ext cx="45821" cy="21595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37" name="Google Shape;337;p37"/>
          <p:cNvGrpSpPr/>
          <p:nvPr/>
        </p:nvGrpSpPr>
        <p:grpSpPr>
          <a:xfrm>
            <a:off x="311717" y="175166"/>
            <a:ext cx="232122" cy="214166"/>
            <a:chOff x="752762" y="601945"/>
            <a:chExt cx="330000" cy="285555"/>
          </a:xfrm>
        </p:grpSpPr>
        <p:sp>
          <p:nvSpPr>
            <p:cNvPr id="338" name="Google Shape;338;p37"/>
            <p:cNvSpPr/>
            <p:nvPr/>
          </p:nvSpPr>
          <p:spPr>
            <a:xfrm>
              <a:off x="752762" y="601945"/>
              <a:ext cx="33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9" name="Google Shape;339;p37"/>
            <p:cNvSpPr/>
            <p:nvPr/>
          </p:nvSpPr>
          <p:spPr>
            <a:xfrm>
              <a:off x="752762" y="688730"/>
              <a:ext cx="2571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0" name="Google Shape;340;p37"/>
            <p:cNvSpPr/>
            <p:nvPr/>
          </p:nvSpPr>
          <p:spPr>
            <a:xfrm>
              <a:off x="752762" y="775515"/>
              <a:ext cx="18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1" name="Google Shape;341;p37"/>
            <p:cNvSpPr/>
            <p:nvPr/>
          </p:nvSpPr>
          <p:spPr>
            <a:xfrm>
              <a:off x="752762" y="862300"/>
              <a:ext cx="2829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42" name="Google Shape;34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737" y="1208075"/>
            <a:ext cx="2126826" cy="20405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3" name="Google Shape;34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7710" y="1208075"/>
            <a:ext cx="2126818" cy="20405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4" name="Google Shape;34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75650" y="1208075"/>
            <a:ext cx="2126700" cy="20405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5" name="Google Shape;345;p37"/>
          <p:cNvSpPr/>
          <p:nvPr/>
        </p:nvSpPr>
        <p:spPr>
          <a:xfrm>
            <a:off x="3657776" y="3586675"/>
            <a:ext cx="2126700" cy="12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전력 수급실적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일별 제주 지역의 설비용량, 공급능력, 최대전력 데이터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기간 2010.01.01 ~ 2021.11.17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p37"/>
          <p:cNvSpPr/>
          <p:nvPr/>
        </p:nvSpPr>
        <p:spPr>
          <a:xfrm>
            <a:off x="6575638" y="3586675"/>
            <a:ext cx="2126700" cy="12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기온</a:t>
            </a:r>
            <a:endParaRPr sz="11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일별 제주 지역의 최고, 최저, 평균 데이터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기간 2010.01.01 ~ 2021.11.17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FBCCDBE1-7D84-CF4F-8C9A-37D2DB1691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40"/>
    </mc:Choice>
    <mc:Fallback>
      <p:transition spd="slow" advTm="28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/>
          <p:nvPr/>
        </p:nvSpPr>
        <p:spPr>
          <a:xfrm>
            <a:off x="0" y="1"/>
            <a:ext cx="9144000" cy="710400"/>
          </a:xfrm>
          <a:prstGeom prst="rect">
            <a:avLst/>
          </a:prstGeom>
          <a:solidFill>
            <a:srgbClr val="382F80"/>
          </a:solidFill>
          <a:ln>
            <a:noFill/>
          </a:ln>
          <a:effectLst>
            <a:outerShdw blurRad="381000" dist="38100" dir="16200000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8580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검증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2" name="Google Shape;352;p38"/>
          <p:cNvSpPr/>
          <p:nvPr/>
        </p:nvSpPr>
        <p:spPr>
          <a:xfrm>
            <a:off x="739731" y="536960"/>
            <a:ext cx="7692600" cy="38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실험 방법 - 데이터 분석</a:t>
            </a:r>
            <a:endParaRPr sz="9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38"/>
          <p:cNvSpPr/>
          <p:nvPr/>
        </p:nvSpPr>
        <p:spPr>
          <a:xfrm>
            <a:off x="8432469" y="536960"/>
            <a:ext cx="374100" cy="3828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54" name="Google Shape;354;p38"/>
          <p:cNvGrpSpPr/>
          <p:nvPr/>
        </p:nvGrpSpPr>
        <p:grpSpPr>
          <a:xfrm>
            <a:off x="8535125" y="626556"/>
            <a:ext cx="197988" cy="197312"/>
            <a:chOff x="9318625" y="1320799"/>
            <a:chExt cx="481489" cy="479846"/>
          </a:xfrm>
        </p:grpSpPr>
        <p:sp>
          <p:nvSpPr>
            <p:cNvPr id="355" name="Google Shape;355;p38"/>
            <p:cNvSpPr/>
            <p:nvPr/>
          </p:nvSpPr>
          <p:spPr>
            <a:xfrm>
              <a:off x="9318625" y="1320799"/>
              <a:ext cx="388800" cy="388800"/>
            </a:xfrm>
            <a:prstGeom prst="donut">
              <a:avLst>
                <a:gd name="adj" fmla="val 1218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6" name="Google Shape;356;p38"/>
            <p:cNvSpPr/>
            <p:nvPr/>
          </p:nvSpPr>
          <p:spPr>
            <a:xfrm rot="-2700000">
              <a:off x="9684654" y="1600119"/>
              <a:ext cx="45821" cy="21595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57" name="Google Shape;357;p38"/>
          <p:cNvGrpSpPr/>
          <p:nvPr/>
        </p:nvGrpSpPr>
        <p:grpSpPr>
          <a:xfrm>
            <a:off x="311717" y="175166"/>
            <a:ext cx="232122" cy="214166"/>
            <a:chOff x="752762" y="601945"/>
            <a:chExt cx="330000" cy="285555"/>
          </a:xfrm>
        </p:grpSpPr>
        <p:sp>
          <p:nvSpPr>
            <p:cNvPr id="358" name="Google Shape;358;p38"/>
            <p:cNvSpPr/>
            <p:nvPr/>
          </p:nvSpPr>
          <p:spPr>
            <a:xfrm>
              <a:off x="752762" y="601945"/>
              <a:ext cx="33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9" name="Google Shape;359;p38"/>
            <p:cNvSpPr/>
            <p:nvPr/>
          </p:nvSpPr>
          <p:spPr>
            <a:xfrm>
              <a:off x="752762" y="688730"/>
              <a:ext cx="2571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0" name="Google Shape;360;p38"/>
            <p:cNvSpPr/>
            <p:nvPr/>
          </p:nvSpPr>
          <p:spPr>
            <a:xfrm>
              <a:off x="752762" y="775515"/>
              <a:ext cx="18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1" name="Google Shape;361;p38"/>
            <p:cNvSpPr/>
            <p:nvPr/>
          </p:nvSpPr>
          <p:spPr>
            <a:xfrm>
              <a:off x="752762" y="862300"/>
              <a:ext cx="2829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62" name="Google Shape;362;p38"/>
          <p:cNvSpPr txBox="1"/>
          <p:nvPr/>
        </p:nvSpPr>
        <p:spPr>
          <a:xfrm>
            <a:off x="739725" y="1212975"/>
            <a:ext cx="284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p38"/>
          <p:cNvSpPr/>
          <p:nvPr/>
        </p:nvSpPr>
        <p:spPr>
          <a:xfrm>
            <a:off x="258075" y="1087500"/>
            <a:ext cx="8655900" cy="3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 b="1">
                <a:solidFill>
                  <a:schemeClr val="dk1"/>
                </a:solidFill>
              </a:rPr>
              <a:t>SMP, Supply, Weather 데이터의 상관관계</a:t>
            </a:r>
            <a:endParaRPr>
              <a:solidFill>
                <a:schemeClr val="dk1"/>
              </a:solidFill>
            </a:endParaRPr>
          </a:p>
          <a:p>
            <a:pPr marL="990000" lvl="2" indent="-32384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ko" sz="1500">
                <a:solidFill>
                  <a:schemeClr val="dk1"/>
                </a:solidFill>
              </a:rPr>
              <a:t>smp_mean 값은 smp와 temp(기온)에 연관성이 있음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64" name="Google Shape;36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6250" y="1841275"/>
            <a:ext cx="3344124" cy="321795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8"/>
          <p:cNvSpPr/>
          <p:nvPr/>
        </p:nvSpPr>
        <p:spPr>
          <a:xfrm>
            <a:off x="3085300" y="2593350"/>
            <a:ext cx="2494500" cy="26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AC59432F-7B79-FC4E-B26C-55B0426A28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83"/>
    </mc:Choice>
    <mc:Fallback>
      <p:transition spd="slow" advTm="17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9"/>
          <p:cNvSpPr/>
          <p:nvPr/>
        </p:nvSpPr>
        <p:spPr>
          <a:xfrm>
            <a:off x="0" y="1"/>
            <a:ext cx="9144000" cy="710400"/>
          </a:xfrm>
          <a:prstGeom prst="rect">
            <a:avLst/>
          </a:prstGeom>
          <a:solidFill>
            <a:srgbClr val="382F80"/>
          </a:solidFill>
          <a:ln>
            <a:noFill/>
          </a:ln>
          <a:effectLst>
            <a:outerShdw blurRad="381000" dist="38100" dir="16200000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8580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검증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p39"/>
          <p:cNvSpPr/>
          <p:nvPr/>
        </p:nvSpPr>
        <p:spPr>
          <a:xfrm>
            <a:off x="739731" y="536960"/>
            <a:ext cx="7692600" cy="38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실험 방법 - 데이터 분석</a:t>
            </a:r>
            <a:endParaRPr sz="9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2" name="Google Shape;372;p39"/>
          <p:cNvSpPr/>
          <p:nvPr/>
        </p:nvSpPr>
        <p:spPr>
          <a:xfrm>
            <a:off x="8432469" y="536960"/>
            <a:ext cx="374100" cy="3828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73" name="Google Shape;373;p39"/>
          <p:cNvGrpSpPr/>
          <p:nvPr/>
        </p:nvGrpSpPr>
        <p:grpSpPr>
          <a:xfrm>
            <a:off x="8535125" y="626556"/>
            <a:ext cx="197988" cy="197312"/>
            <a:chOff x="9318625" y="1320799"/>
            <a:chExt cx="481489" cy="479846"/>
          </a:xfrm>
        </p:grpSpPr>
        <p:sp>
          <p:nvSpPr>
            <p:cNvPr id="374" name="Google Shape;374;p39"/>
            <p:cNvSpPr/>
            <p:nvPr/>
          </p:nvSpPr>
          <p:spPr>
            <a:xfrm>
              <a:off x="9318625" y="1320799"/>
              <a:ext cx="388800" cy="388800"/>
            </a:xfrm>
            <a:prstGeom prst="donut">
              <a:avLst>
                <a:gd name="adj" fmla="val 1218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5" name="Google Shape;375;p39"/>
            <p:cNvSpPr/>
            <p:nvPr/>
          </p:nvSpPr>
          <p:spPr>
            <a:xfrm rot="-2700000">
              <a:off x="9684654" y="1600119"/>
              <a:ext cx="45821" cy="21595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76" name="Google Shape;376;p39"/>
          <p:cNvGrpSpPr/>
          <p:nvPr/>
        </p:nvGrpSpPr>
        <p:grpSpPr>
          <a:xfrm>
            <a:off x="311717" y="175166"/>
            <a:ext cx="232122" cy="214166"/>
            <a:chOff x="752762" y="601945"/>
            <a:chExt cx="330000" cy="285555"/>
          </a:xfrm>
        </p:grpSpPr>
        <p:sp>
          <p:nvSpPr>
            <p:cNvPr id="377" name="Google Shape;377;p39"/>
            <p:cNvSpPr/>
            <p:nvPr/>
          </p:nvSpPr>
          <p:spPr>
            <a:xfrm>
              <a:off x="752762" y="601945"/>
              <a:ext cx="33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752762" y="688730"/>
              <a:ext cx="2571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752762" y="775515"/>
              <a:ext cx="18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752762" y="862300"/>
              <a:ext cx="2829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81" name="Google Shape;381;p39"/>
          <p:cNvSpPr/>
          <p:nvPr/>
        </p:nvSpPr>
        <p:spPr>
          <a:xfrm>
            <a:off x="498975" y="1113475"/>
            <a:ext cx="8174100" cy="28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 b="1" dirty="0">
                <a:solidFill>
                  <a:schemeClr val="dk1"/>
                </a:solidFill>
              </a:rPr>
              <a:t>기온(temp) 데이터의 주기적인 특성</a:t>
            </a:r>
            <a:endParaRPr sz="16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</p:txBody>
      </p:sp>
      <p:pic>
        <p:nvPicPr>
          <p:cNvPr id="382" name="Google Shape;38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3824" y="1512509"/>
            <a:ext cx="6701881" cy="15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9"/>
          <p:cNvSpPr txBox="1"/>
          <p:nvPr/>
        </p:nvSpPr>
        <p:spPr>
          <a:xfrm>
            <a:off x="498975" y="3006350"/>
            <a:ext cx="3609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 b="1">
                <a:solidFill>
                  <a:schemeClr val="dk1"/>
                </a:solidFill>
              </a:rPr>
              <a:t>Supply 데이터의 주기적인 특성</a:t>
            </a:r>
            <a:endParaRPr/>
          </a:p>
        </p:txBody>
      </p:sp>
      <p:pic>
        <p:nvPicPr>
          <p:cNvPr id="384" name="Google Shape;38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3824" y="3473393"/>
            <a:ext cx="6701906" cy="15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E1FB93B7-975B-944E-B58B-EED32CDB11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05"/>
    </mc:Choice>
    <mc:Fallback>
      <p:transition spd="slow" advTm="13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0"/>
          <p:cNvSpPr/>
          <p:nvPr/>
        </p:nvSpPr>
        <p:spPr>
          <a:xfrm>
            <a:off x="0" y="1"/>
            <a:ext cx="9144000" cy="710400"/>
          </a:xfrm>
          <a:prstGeom prst="rect">
            <a:avLst/>
          </a:prstGeom>
          <a:solidFill>
            <a:srgbClr val="382F80"/>
          </a:solidFill>
          <a:ln>
            <a:noFill/>
          </a:ln>
          <a:effectLst>
            <a:outerShdw blurRad="381000" dist="38100" dir="16200000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8580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검증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0" name="Google Shape;390;p40"/>
          <p:cNvSpPr/>
          <p:nvPr/>
        </p:nvSpPr>
        <p:spPr>
          <a:xfrm>
            <a:off x="739731" y="536960"/>
            <a:ext cx="7692600" cy="38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실험 방법 - 데이터 분석</a:t>
            </a:r>
            <a:endParaRPr sz="9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p40"/>
          <p:cNvSpPr/>
          <p:nvPr/>
        </p:nvSpPr>
        <p:spPr>
          <a:xfrm>
            <a:off x="8432469" y="536960"/>
            <a:ext cx="374100" cy="3828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92" name="Google Shape;392;p40"/>
          <p:cNvGrpSpPr/>
          <p:nvPr/>
        </p:nvGrpSpPr>
        <p:grpSpPr>
          <a:xfrm>
            <a:off x="8535125" y="626556"/>
            <a:ext cx="197988" cy="197312"/>
            <a:chOff x="9318625" y="1320799"/>
            <a:chExt cx="481489" cy="479846"/>
          </a:xfrm>
        </p:grpSpPr>
        <p:sp>
          <p:nvSpPr>
            <p:cNvPr id="393" name="Google Shape;393;p40"/>
            <p:cNvSpPr/>
            <p:nvPr/>
          </p:nvSpPr>
          <p:spPr>
            <a:xfrm>
              <a:off x="9318625" y="1320799"/>
              <a:ext cx="388800" cy="388800"/>
            </a:xfrm>
            <a:prstGeom prst="donut">
              <a:avLst>
                <a:gd name="adj" fmla="val 1218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4" name="Google Shape;394;p40"/>
            <p:cNvSpPr/>
            <p:nvPr/>
          </p:nvSpPr>
          <p:spPr>
            <a:xfrm rot="-2700000">
              <a:off x="9684654" y="1600119"/>
              <a:ext cx="45821" cy="21595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95" name="Google Shape;395;p40"/>
          <p:cNvGrpSpPr/>
          <p:nvPr/>
        </p:nvGrpSpPr>
        <p:grpSpPr>
          <a:xfrm>
            <a:off x="311717" y="175166"/>
            <a:ext cx="232122" cy="214166"/>
            <a:chOff x="752762" y="601945"/>
            <a:chExt cx="330000" cy="285555"/>
          </a:xfrm>
        </p:grpSpPr>
        <p:sp>
          <p:nvSpPr>
            <p:cNvPr id="396" name="Google Shape;396;p40"/>
            <p:cNvSpPr/>
            <p:nvPr/>
          </p:nvSpPr>
          <p:spPr>
            <a:xfrm>
              <a:off x="752762" y="601945"/>
              <a:ext cx="33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752762" y="688730"/>
              <a:ext cx="2571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752762" y="775515"/>
              <a:ext cx="18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752762" y="862300"/>
              <a:ext cx="2829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0" name="Google Shape;400;p40"/>
          <p:cNvSpPr/>
          <p:nvPr/>
        </p:nvSpPr>
        <p:spPr>
          <a:xfrm>
            <a:off x="258075" y="1087500"/>
            <a:ext cx="8655900" cy="3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 b="1" dirty="0">
                <a:solidFill>
                  <a:schemeClr val="dk1"/>
                </a:solidFill>
              </a:rPr>
              <a:t>SMP 평균 데이터 그래프</a:t>
            </a:r>
            <a:endParaRPr sz="16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990000" lvl="2" indent="-32384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ko" sz="1500" dirty="0">
                <a:solidFill>
                  <a:schemeClr val="dk1"/>
                </a:solidFill>
              </a:rPr>
              <a:t>SMP mean은 가중 평균 값이므로 변동성이 큰 날은 많지 않다. → 최근에 변동성이 크다.</a:t>
            </a:r>
            <a:endParaRPr sz="1500" dirty="0">
              <a:solidFill>
                <a:schemeClr val="dk1"/>
              </a:solidFill>
            </a:endParaRPr>
          </a:p>
        </p:txBody>
      </p:sp>
      <p:pic>
        <p:nvPicPr>
          <p:cNvPr id="401" name="Google Shape;40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725" y="1561825"/>
            <a:ext cx="6706126" cy="18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151C8F23-CCB4-4E44-A1DA-1F9D25EE3F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26"/>
    </mc:Choice>
    <mc:Fallback>
      <p:transition spd="slow" advTm="12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/>
          <p:cNvSpPr/>
          <p:nvPr/>
        </p:nvSpPr>
        <p:spPr>
          <a:xfrm>
            <a:off x="0" y="1"/>
            <a:ext cx="9144000" cy="710400"/>
          </a:xfrm>
          <a:prstGeom prst="rect">
            <a:avLst/>
          </a:prstGeom>
          <a:solidFill>
            <a:srgbClr val="382F80"/>
          </a:solidFill>
          <a:ln>
            <a:noFill/>
          </a:ln>
          <a:effectLst>
            <a:outerShdw blurRad="381000" dist="38100" dir="16200000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8580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검증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7" name="Google Shape;407;p41"/>
          <p:cNvSpPr/>
          <p:nvPr/>
        </p:nvSpPr>
        <p:spPr>
          <a:xfrm>
            <a:off x="739731" y="536960"/>
            <a:ext cx="7692600" cy="38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실험 방법 - 데이터 전처리</a:t>
            </a:r>
            <a:endParaRPr sz="9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p41"/>
          <p:cNvSpPr/>
          <p:nvPr/>
        </p:nvSpPr>
        <p:spPr>
          <a:xfrm>
            <a:off x="8432469" y="536960"/>
            <a:ext cx="374100" cy="3828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9" name="Google Shape;409;p41"/>
          <p:cNvGrpSpPr/>
          <p:nvPr/>
        </p:nvGrpSpPr>
        <p:grpSpPr>
          <a:xfrm>
            <a:off x="8535125" y="626556"/>
            <a:ext cx="197988" cy="197312"/>
            <a:chOff x="9318625" y="1320799"/>
            <a:chExt cx="481489" cy="479846"/>
          </a:xfrm>
        </p:grpSpPr>
        <p:sp>
          <p:nvSpPr>
            <p:cNvPr id="410" name="Google Shape;410;p41"/>
            <p:cNvSpPr/>
            <p:nvPr/>
          </p:nvSpPr>
          <p:spPr>
            <a:xfrm>
              <a:off x="9318625" y="1320799"/>
              <a:ext cx="388800" cy="388800"/>
            </a:xfrm>
            <a:prstGeom prst="donut">
              <a:avLst>
                <a:gd name="adj" fmla="val 1218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1" name="Google Shape;411;p41"/>
            <p:cNvSpPr/>
            <p:nvPr/>
          </p:nvSpPr>
          <p:spPr>
            <a:xfrm rot="-2700000">
              <a:off x="9684654" y="1600119"/>
              <a:ext cx="45821" cy="21595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12" name="Google Shape;412;p41"/>
          <p:cNvGrpSpPr/>
          <p:nvPr/>
        </p:nvGrpSpPr>
        <p:grpSpPr>
          <a:xfrm>
            <a:off x="311717" y="175166"/>
            <a:ext cx="232122" cy="214166"/>
            <a:chOff x="752762" y="601945"/>
            <a:chExt cx="330000" cy="285555"/>
          </a:xfrm>
        </p:grpSpPr>
        <p:sp>
          <p:nvSpPr>
            <p:cNvPr id="413" name="Google Shape;413;p41"/>
            <p:cNvSpPr/>
            <p:nvPr/>
          </p:nvSpPr>
          <p:spPr>
            <a:xfrm>
              <a:off x="752762" y="601945"/>
              <a:ext cx="33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4" name="Google Shape;414;p41"/>
            <p:cNvSpPr/>
            <p:nvPr/>
          </p:nvSpPr>
          <p:spPr>
            <a:xfrm>
              <a:off x="752762" y="688730"/>
              <a:ext cx="2571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5" name="Google Shape;415;p41"/>
            <p:cNvSpPr/>
            <p:nvPr/>
          </p:nvSpPr>
          <p:spPr>
            <a:xfrm>
              <a:off x="752762" y="775515"/>
              <a:ext cx="18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6" name="Google Shape;416;p41"/>
            <p:cNvSpPr/>
            <p:nvPr/>
          </p:nvSpPr>
          <p:spPr>
            <a:xfrm>
              <a:off x="752762" y="862300"/>
              <a:ext cx="2829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17" name="Google Shape;41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9163" y="1580684"/>
            <a:ext cx="1505275" cy="33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650" y="1580675"/>
            <a:ext cx="4200625" cy="26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5938" y="1570548"/>
            <a:ext cx="2954762" cy="339386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1"/>
          <p:cNvSpPr/>
          <p:nvPr/>
        </p:nvSpPr>
        <p:spPr>
          <a:xfrm>
            <a:off x="258075" y="1087500"/>
            <a:ext cx="8655900" cy="3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 b="1">
                <a:solidFill>
                  <a:schemeClr val="dk1"/>
                </a:solidFill>
              </a:rPr>
              <a:t>데이터 전처리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421" name="Google Shape;421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05875" y="1485726"/>
            <a:ext cx="6760305" cy="35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8D4EC300-0750-BC45-96B7-D6184C11074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79"/>
    </mc:Choice>
    <mc:Fallback>
      <p:transition spd="slow" advTm="24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2"/>
          <p:cNvSpPr/>
          <p:nvPr/>
        </p:nvSpPr>
        <p:spPr>
          <a:xfrm>
            <a:off x="0" y="1"/>
            <a:ext cx="9144000" cy="710400"/>
          </a:xfrm>
          <a:prstGeom prst="rect">
            <a:avLst/>
          </a:prstGeom>
          <a:solidFill>
            <a:srgbClr val="382F80"/>
          </a:solidFill>
          <a:ln>
            <a:noFill/>
          </a:ln>
          <a:effectLst>
            <a:outerShdw blurRad="381000" dist="38100" dir="16200000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8580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검증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p42"/>
          <p:cNvSpPr/>
          <p:nvPr/>
        </p:nvSpPr>
        <p:spPr>
          <a:xfrm>
            <a:off x="739731" y="536960"/>
            <a:ext cx="7692600" cy="38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실험 결과</a:t>
            </a:r>
            <a:endParaRPr sz="9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p42"/>
          <p:cNvSpPr/>
          <p:nvPr/>
        </p:nvSpPr>
        <p:spPr>
          <a:xfrm>
            <a:off x="8432469" y="536960"/>
            <a:ext cx="374100" cy="3828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29" name="Google Shape;429;p42"/>
          <p:cNvGrpSpPr/>
          <p:nvPr/>
        </p:nvGrpSpPr>
        <p:grpSpPr>
          <a:xfrm>
            <a:off x="8535125" y="626556"/>
            <a:ext cx="197988" cy="197312"/>
            <a:chOff x="9318625" y="1320799"/>
            <a:chExt cx="481489" cy="479846"/>
          </a:xfrm>
        </p:grpSpPr>
        <p:sp>
          <p:nvSpPr>
            <p:cNvPr id="430" name="Google Shape;430;p42"/>
            <p:cNvSpPr/>
            <p:nvPr/>
          </p:nvSpPr>
          <p:spPr>
            <a:xfrm>
              <a:off x="9318625" y="1320799"/>
              <a:ext cx="388800" cy="388800"/>
            </a:xfrm>
            <a:prstGeom prst="donut">
              <a:avLst>
                <a:gd name="adj" fmla="val 1218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1" name="Google Shape;431;p42"/>
            <p:cNvSpPr/>
            <p:nvPr/>
          </p:nvSpPr>
          <p:spPr>
            <a:xfrm rot="-2700000">
              <a:off x="9684654" y="1600119"/>
              <a:ext cx="45821" cy="21595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32" name="Google Shape;432;p42"/>
          <p:cNvGrpSpPr/>
          <p:nvPr/>
        </p:nvGrpSpPr>
        <p:grpSpPr>
          <a:xfrm>
            <a:off x="311717" y="175166"/>
            <a:ext cx="232122" cy="214166"/>
            <a:chOff x="752762" y="601945"/>
            <a:chExt cx="330000" cy="285555"/>
          </a:xfrm>
        </p:grpSpPr>
        <p:sp>
          <p:nvSpPr>
            <p:cNvPr id="433" name="Google Shape;433;p42"/>
            <p:cNvSpPr/>
            <p:nvPr/>
          </p:nvSpPr>
          <p:spPr>
            <a:xfrm>
              <a:off x="752762" y="601945"/>
              <a:ext cx="33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4" name="Google Shape;434;p42"/>
            <p:cNvSpPr/>
            <p:nvPr/>
          </p:nvSpPr>
          <p:spPr>
            <a:xfrm>
              <a:off x="752762" y="688730"/>
              <a:ext cx="2571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5" name="Google Shape;435;p42"/>
            <p:cNvSpPr/>
            <p:nvPr/>
          </p:nvSpPr>
          <p:spPr>
            <a:xfrm>
              <a:off x="752762" y="775515"/>
              <a:ext cx="18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6" name="Google Shape;436;p42"/>
            <p:cNvSpPr/>
            <p:nvPr/>
          </p:nvSpPr>
          <p:spPr>
            <a:xfrm>
              <a:off x="752762" y="862300"/>
              <a:ext cx="2829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37" name="Google Shape;437;p42"/>
          <p:cNvSpPr/>
          <p:nvPr/>
        </p:nvSpPr>
        <p:spPr>
          <a:xfrm>
            <a:off x="258075" y="1087500"/>
            <a:ext cx="8655900" cy="3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 b="1" dirty="0">
                <a:solidFill>
                  <a:schemeClr val="dk1"/>
                </a:solidFill>
              </a:rPr>
              <a:t>SMP 예측 결과</a:t>
            </a:r>
            <a:endParaRPr sz="16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27256E-CE39-B64A-8A91-71C50F8BD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592" y="2954559"/>
            <a:ext cx="4196977" cy="15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D25407-9859-9748-987A-BBABDE616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592" y="1586014"/>
            <a:ext cx="4196977" cy="11799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C8DDA7-6604-0F4E-8D2A-EABFDFB177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561" y="1987025"/>
            <a:ext cx="2586605" cy="1935067"/>
          </a:xfrm>
          <a:prstGeom prst="rect">
            <a:avLst/>
          </a:prstGeom>
        </p:spPr>
      </p:pic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7F5284B6-97DC-6746-8532-95BA3952FB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3"/>
          <p:cNvSpPr/>
          <p:nvPr/>
        </p:nvSpPr>
        <p:spPr>
          <a:xfrm>
            <a:off x="0" y="1"/>
            <a:ext cx="9144000" cy="710400"/>
          </a:xfrm>
          <a:prstGeom prst="rect">
            <a:avLst/>
          </a:prstGeom>
          <a:solidFill>
            <a:srgbClr val="382F80"/>
          </a:solidFill>
          <a:ln>
            <a:noFill/>
          </a:ln>
          <a:effectLst>
            <a:outerShdw blurRad="381000" dist="38100" dir="16200000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8580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검증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3" name="Google Shape;443;p43"/>
          <p:cNvSpPr/>
          <p:nvPr/>
        </p:nvSpPr>
        <p:spPr>
          <a:xfrm>
            <a:off x="739731" y="536960"/>
            <a:ext cx="7692600" cy="38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실험 결과 분석</a:t>
            </a:r>
            <a:endParaRPr sz="9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4" name="Google Shape;444;p43"/>
          <p:cNvSpPr/>
          <p:nvPr/>
        </p:nvSpPr>
        <p:spPr>
          <a:xfrm>
            <a:off x="8432469" y="536960"/>
            <a:ext cx="374100" cy="3828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45" name="Google Shape;445;p43"/>
          <p:cNvGrpSpPr/>
          <p:nvPr/>
        </p:nvGrpSpPr>
        <p:grpSpPr>
          <a:xfrm>
            <a:off x="8535125" y="626556"/>
            <a:ext cx="197988" cy="197312"/>
            <a:chOff x="9318625" y="1320799"/>
            <a:chExt cx="481489" cy="479846"/>
          </a:xfrm>
        </p:grpSpPr>
        <p:sp>
          <p:nvSpPr>
            <p:cNvPr id="446" name="Google Shape;446;p43"/>
            <p:cNvSpPr/>
            <p:nvPr/>
          </p:nvSpPr>
          <p:spPr>
            <a:xfrm>
              <a:off x="9318625" y="1320799"/>
              <a:ext cx="388800" cy="388800"/>
            </a:xfrm>
            <a:prstGeom prst="donut">
              <a:avLst>
                <a:gd name="adj" fmla="val 1218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43"/>
            <p:cNvSpPr/>
            <p:nvPr/>
          </p:nvSpPr>
          <p:spPr>
            <a:xfrm rot="-2700000">
              <a:off x="9684654" y="1600119"/>
              <a:ext cx="45821" cy="21595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8" name="Google Shape;448;p43"/>
          <p:cNvGrpSpPr/>
          <p:nvPr/>
        </p:nvGrpSpPr>
        <p:grpSpPr>
          <a:xfrm>
            <a:off x="311717" y="175166"/>
            <a:ext cx="232122" cy="214166"/>
            <a:chOff x="752762" y="601945"/>
            <a:chExt cx="330000" cy="285555"/>
          </a:xfrm>
        </p:grpSpPr>
        <p:sp>
          <p:nvSpPr>
            <p:cNvPr id="449" name="Google Shape;449;p43"/>
            <p:cNvSpPr/>
            <p:nvPr/>
          </p:nvSpPr>
          <p:spPr>
            <a:xfrm>
              <a:off x="752762" y="601945"/>
              <a:ext cx="33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0" name="Google Shape;450;p43"/>
            <p:cNvSpPr/>
            <p:nvPr/>
          </p:nvSpPr>
          <p:spPr>
            <a:xfrm>
              <a:off x="752762" y="688730"/>
              <a:ext cx="2571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1" name="Google Shape;451;p43"/>
            <p:cNvSpPr/>
            <p:nvPr/>
          </p:nvSpPr>
          <p:spPr>
            <a:xfrm>
              <a:off x="752762" y="775515"/>
              <a:ext cx="18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2" name="Google Shape;452;p43"/>
            <p:cNvSpPr/>
            <p:nvPr/>
          </p:nvSpPr>
          <p:spPr>
            <a:xfrm>
              <a:off x="752762" y="862300"/>
              <a:ext cx="2829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53" name="Google Shape;453;p43"/>
          <p:cNvSpPr txBox="1"/>
          <p:nvPr/>
        </p:nvSpPr>
        <p:spPr>
          <a:xfrm>
            <a:off x="543850" y="4391725"/>
            <a:ext cx="237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p43"/>
          <p:cNvSpPr/>
          <p:nvPr/>
        </p:nvSpPr>
        <p:spPr>
          <a:xfrm>
            <a:off x="620661" y="1087488"/>
            <a:ext cx="4314000" cy="3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 b="1" dirty="0">
                <a:solidFill>
                  <a:schemeClr val="dk1"/>
                </a:solidFill>
              </a:rPr>
              <a:t>그래프 분석</a:t>
            </a:r>
            <a:endParaRPr sz="16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282ADDE-49B9-8E43-BAE0-A0495764A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788" y="1846042"/>
            <a:ext cx="6467207" cy="23333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1875316-CE70-E646-A31F-748AAF637D91}"/>
              </a:ext>
            </a:extLst>
          </p:cNvPr>
          <p:cNvSpPr/>
          <p:nvPr/>
        </p:nvSpPr>
        <p:spPr>
          <a:xfrm>
            <a:off x="5704805" y="2041317"/>
            <a:ext cx="1546600" cy="1488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65CB7302-9FAD-4944-A394-F212DE1A3C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06"/>
    </mc:Choice>
    <mc:Fallback>
      <p:transition spd="slow" advTm="17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/>
          <p:nvPr/>
        </p:nvSpPr>
        <p:spPr>
          <a:xfrm>
            <a:off x="0" y="1"/>
            <a:ext cx="9144000" cy="710337"/>
          </a:xfrm>
          <a:prstGeom prst="rect">
            <a:avLst/>
          </a:prstGeom>
          <a:solidFill>
            <a:srgbClr val="382F80"/>
          </a:solidFill>
          <a:ln>
            <a:noFill/>
          </a:ln>
          <a:effectLst>
            <a:outerShdw blurRad="381000" dist="38100" dir="16200000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858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sz="800" b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3" name="Google Shape;143;p26"/>
          <p:cNvGrpSpPr/>
          <p:nvPr/>
        </p:nvGrpSpPr>
        <p:grpSpPr>
          <a:xfrm>
            <a:off x="311727" y="175166"/>
            <a:ext cx="232065" cy="214166"/>
            <a:chOff x="752762" y="601945"/>
            <a:chExt cx="329913" cy="285555"/>
          </a:xfrm>
        </p:grpSpPr>
        <p:sp>
          <p:nvSpPr>
            <p:cNvPr id="144" name="Google Shape;144;p26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8" name="Google Shape;148;p26"/>
          <p:cNvSpPr/>
          <p:nvPr/>
        </p:nvSpPr>
        <p:spPr>
          <a:xfrm>
            <a:off x="725700" y="710350"/>
            <a:ext cx="7692600" cy="4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b="1"/>
              <a:t>연구주제 소개</a:t>
            </a:r>
            <a:endParaRPr b="1"/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 sz="1300"/>
              <a:t>연구 배경 및 </a:t>
            </a:r>
            <a:r>
              <a:rPr lang="ko" sz="1300">
                <a:solidFill>
                  <a:schemeClr val="dk1"/>
                </a:solidFill>
              </a:rPr>
              <a:t>연구 목적</a:t>
            </a:r>
            <a:endParaRPr sz="1300"/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ko" b="1"/>
              <a:t>관련 연구</a:t>
            </a:r>
            <a:endParaRPr sz="1200" b="1"/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 sz="1300"/>
              <a:t>기존 연구 소개 및 기존 연구 문제점</a:t>
            </a:r>
            <a:endParaRPr sz="1300"/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제안 방법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AutoNum type="arabicPeriod"/>
            </a:pP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 가설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AutoNum type="arabicPeriod"/>
            </a:pP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전체적인 구조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AutoNum type="arabicPeriod"/>
            </a:pP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사용된 딥러닝 모델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AutoNum type="arabicPeriod"/>
            </a:pPr>
            <a:r>
              <a:rPr lang="ko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검증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AutoNum type="arabicPeriod"/>
            </a:pP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실험 목표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AutoNum type="arabicPeriod"/>
            </a:pP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실험 환경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AutoNum type="arabicPeriod"/>
            </a:pP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전처리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AutoNum type="arabicPeriod"/>
            </a:pP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구축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AutoNum type="arabicPeriod"/>
            </a:pP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예측 결과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AutoNum type="arabicPeriod"/>
            </a:pP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분석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AutoNum type="arabicPeriod"/>
            </a:pPr>
            <a:r>
              <a:rPr lang="ko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AC71FAD0-8747-AF44-AA6B-1152FED72B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74"/>
    </mc:Choice>
    <mc:Fallback>
      <p:transition spd="slow" advTm="10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4"/>
          <p:cNvSpPr/>
          <p:nvPr/>
        </p:nvSpPr>
        <p:spPr>
          <a:xfrm>
            <a:off x="311725" y="1499475"/>
            <a:ext cx="8655900" cy="3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ko" sz="1500" dirty="0">
                <a:solidFill>
                  <a:schemeClr val="dk1"/>
                </a:solidFill>
              </a:rPr>
              <a:t>결론</a:t>
            </a:r>
            <a:endParaRPr sz="1500" dirty="0">
              <a:solidFill>
                <a:schemeClr val="dk1"/>
              </a:solidFill>
            </a:endParaRPr>
          </a:p>
          <a:p>
            <a:pPr marL="630000" lvl="2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itchFamily="2" charset="2"/>
              <a:buChar char="§"/>
            </a:pPr>
            <a:r>
              <a:rPr lang="ko" sz="1500" dirty="0">
                <a:solidFill>
                  <a:schemeClr val="dk1"/>
                </a:solidFill>
              </a:rPr>
              <a:t>SMP를 Hybrid-ARIMA LSTM 딥러닝 모델로 예측 가능</a:t>
            </a:r>
            <a:endParaRPr sz="1500" dirty="0">
              <a:solidFill>
                <a:schemeClr val="dk1"/>
              </a:solidFill>
            </a:endParaRPr>
          </a:p>
          <a:p>
            <a:pPr marL="630000" lvl="2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itchFamily="2" charset="2"/>
              <a:buChar char="§"/>
            </a:pPr>
            <a:r>
              <a:rPr lang="ko" sz="1500" dirty="0">
                <a:solidFill>
                  <a:schemeClr val="dk1"/>
                </a:solidFill>
              </a:rPr>
              <a:t>시각화를 통해 DRMS 입낙찰에 영향을 미치는 SMP의 시장동향을 파악 가능 → </a:t>
            </a:r>
            <a:r>
              <a:rPr lang="ko" sz="1500" b="1" dirty="0">
                <a:solidFill>
                  <a:schemeClr val="dk1"/>
                </a:solidFill>
              </a:rPr>
              <a:t>전력망의 안정성 기여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ko" sz="1500" dirty="0">
                <a:solidFill>
                  <a:schemeClr val="dk1"/>
                </a:solidFill>
              </a:rPr>
              <a:t>향후 연구</a:t>
            </a:r>
            <a:endParaRPr sz="1500" dirty="0">
              <a:solidFill>
                <a:schemeClr val="dk1"/>
              </a:solidFill>
            </a:endParaRPr>
          </a:p>
          <a:p>
            <a:pPr marL="630000" lvl="2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itchFamily="2" charset="2"/>
              <a:buChar char="§"/>
            </a:pPr>
            <a:r>
              <a:rPr lang="ko" sz="1500" dirty="0">
                <a:solidFill>
                  <a:schemeClr val="dk1"/>
                </a:solidFill>
              </a:rPr>
              <a:t>더 정확한 데이터 예측을 위해 유가가 반영되도록 모델을 여러가지 방법으로 조정 예정</a:t>
            </a:r>
            <a:endParaRPr sz="1500" dirty="0">
              <a:solidFill>
                <a:schemeClr val="dk1"/>
              </a:solidFill>
            </a:endParaRPr>
          </a:p>
          <a:p>
            <a:pPr marL="630000" lvl="2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itchFamily="2" charset="2"/>
              <a:buChar char="§"/>
            </a:pPr>
            <a:r>
              <a:rPr lang="ko" sz="1500" dirty="0">
                <a:solidFill>
                  <a:schemeClr val="dk1"/>
                </a:solidFill>
              </a:rPr>
              <a:t>특수일에 관한 사항 고려하지 않았으므로(공휴일) 이는 API를 통해 개선 필요</a:t>
            </a:r>
            <a:endParaRPr sz="1500" dirty="0">
              <a:solidFill>
                <a:schemeClr val="dk1"/>
              </a:solidFill>
            </a:endParaRPr>
          </a:p>
          <a:p>
            <a:pPr marL="630000" lvl="2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itchFamily="2" charset="2"/>
              <a:buChar char="§"/>
            </a:pPr>
            <a:r>
              <a:rPr lang="ko" sz="1500" dirty="0">
                <a:solidFill>
                  <a:schemeClr val="dk1"/>
                </a:solidFill>
              </a:rPr>
              <a:t>LSTM 모델 뿐만이 아닌 다양한 알고리즘들을 연구하고 비교 및 적용하는 것이 필요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</p:txBody>
      </p:sp>
      <p:sp>
        <p:nvSpPr>
          <p:cNvPr id="462" name="Google Shape;462;p44"/>
          <p:cNvSpPr/>
          <p:nvPr/>
        </p:nvSpPr>
        <p:spPr>
          <a:xfrm>
            <a:off x="0" y="1"/>
            <a:ext cx="9144000" cy="710400"/>
          </a:xfrm>
          <a:prstGeom prst="rect">
            <a:avLst/>
          </a:prstGeom>
          <a:solidFill>
            <a:srgbClr val="382F80"/>
          </a:solidFill>
          <a:ln>
            <a:noFill/>
          </a:ln>
          <a:effectLst>
            <a:outerShdw blurRad="381000" dist="38100" dir="16200000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858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</a:t>
            </a:r>
            <a:endParaRPr sz="800" b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3" name="Google Shape;463;p44"/>
          <p:cNvSpPr/>
          <p:nvPr/>
        </p:nvSpPr>
        <p:spPr>
          <a:xfrm>
            <a:off x="739731" y="536960"/>
            <a:ext cx="7692600" cy="38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 및 향후 연구</a:t>
            </a:r>
            <a:endParaRPr sz="1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4" name="Google Shape;464;p44"/>
          <p:cNvSpPr/>
          <p:nvPr/>
        </p:nvSpPr>
        <p:spPr>
          <a:xfrm>
            <a:off x="8432469" y="536960"/>
            <a:ext cx="374100" cy="3828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65" name="Google Shape;465;p44"/>
          <p:cNvGrpSpPr/>
          <p:nvPr/>
        </p:nvGrpSpPr>
        <p:grpSpPr>
          <a:xfrm>
            <a:off x="8535125" y="626556"/>
            <a:ext cx="197988" cy="197312"/>
            <a:chOff x="9318625" y="1320799"/>
            <a:chExt cx="481489" cy="479846"/>
          </a:xfrm>
        </p:grpSpPr>
        <p:sp>
          <p:nvSpPr>
            <p:cNvPr id="466" name="Google Shape;466;p44"/>
            <p:cNvSpPr/>
            <p:nvPr/>
          </p:nvSpPr>
          <p:spPr>
            <a:xfrm>
              <a:off x="9318625" y="1320799"/>
              <a:ext cx="388800" cy="388800"/>
            </a:xfrm>
            <a:prstGeom prst="donut">
              <a:avLst>
                <a:gd name="adj" fmla="val 1218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7" name="Google Shape;467;p44"/>
            <p:cNvSpPr/>
            <p:nvPr/>
          </p:nvSpPr>
          <p:spPr>
            <a:xfrm rot="-2700000">
              <a:off x="9684654" y="1600119"/>
              <a:ext cx="45821" cy="21595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68" name="Google Shape;468;p44"/>
          <p:cNvGrpSpPr/>
          <p:nvPr/>
        </p:nvGrpSpPr>
        <p:grpSpPr>
          <a:xfrm>
            <a:off x="311717" y="175166"/>
            <a:ext cx="232122" cy="214166"/>
            <a:chOff x="752762" y="601945"/>
            <a:chExt cx="330000" cy="285555"/>
          </a:xfrm>
        </p:grpSpPr>
        <p:sp>
          <p:nvSpPr>
            <p:cNvPr id="469" name="Google Shape;469;p44"/>
            <p:cNvSpPr/>
            <p:nvPr/>
          </p:nvSpPr>
          <p:spPr>
            <a:xfrm>
              <a:off x="752762" y="601945"/>
              <a:ext cx="33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0" name="Google Shape;470;p44"/>
            <p:cNvSpPr/>
            <p:nvPr/>
          </p:nvSpPr>
          <p:spPr>
            <a:xfrm>
              <a:off x="752762" y="688730"/>
              <a:ext cx="2571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1" name="Google Shape;471;p44"/>
            <p:cNvSpPr/>
            <p:nvPr/>
          </p:nvSpPr>
          <p:spPr>
            <a:xfrm>
              <a:off x="752762" y="775515"/>
              <a:ext cx="18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2" name="Google Shape;472;p44"/>
            <p:cNvSpPr/>
            <p:nvPr/>
          </p:nvSpPr>
          <p:spPr>
            <a:xfrm>
              <a:off x="752762" y="862300"/>
              <a:ext cx="2829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47B8CF52-1D64-4947-9F7B-10C1773F3B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37"/>
    </mc:Choice>
    <mc:Fallback>
      <p:transition spd="slow" advTm="31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"/>
          <p:cNvSpPr/>
          <p:nvPr/>
        </p:nvSpPr>
        <p:spPr>
          <a:xfrm>
            <a:off x="2974950" y="1392150"/>
            <a:ext cx="3194100" cy="2359200"/>
          </a:xfrm>
          <a:prstGeom prst="roundRect">
            <a:avLst>
              <a:gd name="adj" fmla="val 6925"/>
            </a:avLst>
          </a:prstGeom>
          <a:solidFill>
            <a:srgbClr val="382F80"/>
          </a:solidFill>
          <a:ln>
            <a:noFill/>
          </a:ln>
          <a:effectLst>
            <a:outerShdw blurRad="304800" dist="635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78" name="Google Shape;478;p45"/>
          <p:cNvGrpSpPr/>
          <p:nvPr/>
        </p:nvGrpSpPr>
        <p:grpSpPr>
          <a:xfrm>
            <a:off x="3149325" y="1508855"/>
            <a:ext cx="121539" cy="112137"/>
            <a:chOff x="752762" y="601945"/>
            <a:chExt cx="330000" cy="285555"/>
          </a:xfrm>
        </p:grpSpPr>
        <p:sp>
          <p:nvSpPr>
            <p:cNvPr id="479" name="Google Shape;479;p45"/>
            <p:cNvSpPr/>
            <p:nvPr/>
          </p:nvSpPr>
          <p:spPr>
            <a:xfrm>
              <a:off x="752762" y="601945"/>
              <a:ext cx="33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0" name="Google Shape;480;p45"/>
            <p:cNvSpPr/>
            <p:nvPr/>
          </p:nvSpPr>
          <p:spPr>
            <a:xfrm>
              <a:off x="752762" y="688730"/>
              <a:ext cx="2571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1" name="Google Shape;481;p45"/>
            <p:cNvSpPr/>
            <p:nvPr/>
          </p:nvSpPr>
          <p:spPr>
            <a:xfrm>
              <a:off x="752762" y="775515"/>
              <a:ext cx="18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2" name="Google Shape;482;p45"/>
            <p:cNvSpPr/>
            <p:nvPr/>
          </p:nvSpPr>
          <p:spPr>
            <a:xfrm>
              <a:off x="752762" y="862300"/>
              <a:ext cx="2829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83" name="Google Shape;483;p45"/>
          <p:cNvSpPr txBox="1"/>
          <p:nvPr/>
        </p:nvSpPr>
        <p:spPr>
          <a:xfrm>
            <a:off x="3097651" y="2434900"/>
            <a:ext cx="2948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</a:t>
            </a:r>
            <a:endParaRPr sz="15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3A480EC-1934-0C4C-AAED-2E85E82C04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3"/>
    </mc:Choice>
    <mc:Fallback>
      <p:transition spd="slow" advTm="4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/>
          <p:nvPr/>
        </p:nvSpPr>
        <p:spPr>
          <a:xfrm>
            <a:off x="258150" y="1087500"/>
            <a:ext cx="8655900" cy="38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ko" sz="1600" b="1" dirty="0">
                <a:solidFill>
                  <a:schemeClr val="dk1"/>
                </a:solidFill>
              </a:rPr>
              <a:t>딥러닝을 이용한 SMP 예측 및 시각화</a:t>
            </a:r>
            <a:endParaRPr sz="1600" b="1" dirty="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" sz="1600" b="1" dirty="0">
                <a:solidFill>
                  <a:schemeClr val="dk1"/>
                </a:solidFill>
              </a:rPr>
              <a:t>연구 배경</a:t>
            </a:r>
            <a:endParaRPr sz="1600" b="1" dirty="0">
              <a:solidFill>
                <a:schemeClr val="dk1"/>
              </a:solidFill>
            </a:endParaRPr>
          </a:p>
          <a:p>
            <a:pPr marL="1349999" lvl="2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itchFamily="2" charset="2"/>
              <a:buChar char="§"/>
            </a:pPr>
            <a:r>
              <a:rPr lang="ko" sz="1200" dirty="0">
                <a:solidFill>
                  <a:schemeClr val="dk1"/>
                </a:solidFill>
              </a:rPr>
              <a:t>신재생 에너지의 성장으로 국내 에너지 수요가 화석 연료에서 전기에너지로 전환되는 추세</a:t>
            </a:r>
            <a:endParaRPr sz="1200" dirty="0">
              <a:solidFill>
                <a:schemeClr val="dk1"/>
              </a:solidFill>
            </a:endParaRPr>
          </a:p>
          <a:p>
            <a:pPr marL="1349999" lvl="2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itchFamily="2" charset="2"/>
              <a:buChar char="§"/>
            </a:pPr>
            <a:r>
              <a:rPr lang="ko" sz="1200" dirty="0">
                <a:solidFill>
                  <a:schemeClr val="dk1"/>
                </a:solidFill>
              </a:rPr>
              <a:t>국내 전력산업에서는 지속적으로 증가하는 전력 수요에 안정적으로 대처할 필요가 있음.</a:t>
            </a:r>
            <a:endParaRPr sz="1200" dirty="0">
              <a:solidFill>
                <a:schemeClr val="dk1"/>
              </a:solidFill>
            </a:endParaRPr>
          </a:p>
          <a:p>
            <a:pPr marL="1349999" lvl="2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itchFamily="2" charset="2"/>
              <a:buChar char="§"/>
            </a:pPr>
            <a:r>
              <a:rPr lang="ko" sz="1200" dirty="0">
                <a:solidFill>
                  <a:schemeClr val="dk1"/>
                </a:solidFill>
              </a:rPr>
              <a:t>전력시장 발전부문에 경쟁을 도입함으로써 각 발전사들이 얼마나 발전해야 할 지가 중요한 문제</a:t>
            </a:r>
            <a:endParaRPr sz="1200" dirty="0">
              <a:solidFill>
                <a:schemeClr val="dk1"/>
              </a:solidFill>
            </a:endParaRPr>
          </a:p>
          <a:p>
            <a:pPr marL="1371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" sz="1200" dirty="0">
                <a:solidFill>
                  <a:schemeClr val="dk1"/>
                </a:solidFill>
              </a:rPr>
              <a:t>→ 대표적으로 수요거래 DR 시장(경제성 DR, 신뢰성 DR)</a:t>
            </a:r>
            <a:endParaRPr sz="1200" dirty="0">
              <a:solidFill>
                <a:schemeClr val="dk1"/>
              </a:solidFill>
            </a:endParaRPr>
          </a:p>
          <a:p>
            <a:pPr marL="1371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" sz="1200" dirty="0">
                <a:solidFill>
                  <a:schemeClr val="dk1"/>
                </a:solidFill>
              </a:rPr>
              <a:t>→ </a:t>
            </a:r>
            <a:r>
              <a:rPr lang="ko" sz="1200" b="1" dirty="0">
                <a:solidFill>
                  <a:schemeClr val="dk1"/>
                </a:solidFill>
              </a:rPr>
              <a:t>전력 시장은 Cost Based Pool(비용반영시장)으로 SMP을 기반으로 거래를 진행</a:t>
            </a:r>
            <a:endParaRPr sz="12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" sz="1600" b="1" dirty="0">
                <a:solidFill>
                  <a:schemeClr val="dk1"/>
                </a:solidFill>
              </a:rPr>
              <a:t>연구 목적</a:t>
            </a:r>
            <a:endParaRPr sz="1500" b="1" dirty="0">
              <a:solidFill>
                <a:schemeClr val="dk1"/>
              </a:solidFill>
            </a:endParaRPr>
          </a:p>
          <a:p>
            <a:pPr marL="1349999" lvl="2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itchFamily="2" charset="2"/>
              <a:buChar char="§"/>
            </a:pPr>
            <a:r>
              <a:rPr lang="ko" sz="1200" dirty="0">
                <a:solidFill>
                  <a:schemeClr val="dk1"/>
                </a:solidFill>
              </a:rPr>
              <a:t>SMP를 예측하고 분석함으로써 발전사의 </a:t>
            </a:r>
            <a:r>
              <a:rPr lang="ko" sz="1200" b="1" dirty="0">
                <a:solidFill>
                  <a:schemeClr val="dk1"/>
                </a:solidFill>
              </a:rPr>
              <a:t>경제적인 이익</a:t>
            </a:r>
            <a:endParaRPr sz="1200" dirty="0">
              <a:solidFill>
                <a:schemeClr val="dk1"/>
              </a:solidFill>
            </a:endParaRPr>
          </a:p>
          <a:p>
            <a:pPr marL="1349999" lvl="2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itchFamily="2" charset="2"/>
              <a:buChar char="§"/>
            </a:pPr>
            <a:r>
              <a:rPr lang="ko" sz="1200" dirty="0">
                <a:solidFill>
                  <a:schemeClr val="dk1"/>
                </a:solidFill>
              </a:rPr>
              <a:t>대시보드를 구성하여 시각화를 통해 </a:t>
            </a:r>
            <a:r>
              <a:rPr lang="ko" sz="1200" b="1" dirty="0">
                <a:solidFill>
                  <a:schemeClr val="dk1"/>
                </a:solidFill>
              </a:rPr>
              <a:t>시장 동향(전력수요)을 파악</a:t>
            </a:r>
            <a:r>
              <a:rPr lang="ko" sz="1200" dirty="0">
                <a:solidFill>
                  <a:schemeClr val="dk1"/>
                </a:solidFill>
              </a:rPr>
              <a:t>함으로써 전력망 안전에 기여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54" name="Google Shape;154;p27"/>
          <p:cNvSpPr/>
          <p:nvPr/>
        </p:nvSpPr>
        <p:spPr>
          <a:xfrm>
            <a:off x="0" y="1"/>
            <a:ext cx="9144000" cy="710337"/>
          </a:xfrm>
          <a:prstGeom prst="rect">
            <a:avLst/>
          </a:prstGeom>
          <a:solidFill>
            <a:srgbClr val="382F80"/>
          </a:solidFill>
          <a:ln>
            <a:noFill/>
          </a:ln>
          <a:effectLst>
            <a:outerShdw blurRad="381000" dist="38100" dir="16200000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858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 주제</a:t>
            </a:r>
            <a:endParaRPr sz="800" b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27"/>
          <p:cNvSpPr/>
          <p:nvPr/>
        </p:nvSpPr>
        <p:spPr>
          <a:xfrm>
            <a:off x="739731" y="536960"/>
            <a:ext cx="7692737" cy="38278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 배경 및 연구 목적</a:t>
            </a:r>
            <a:endParaRPr sz="1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27"/>
          <p:cNvSpPr/>
          <p:nvPr/>
        </p:nvSpPr>
        <p:spPr>
          <a:xfrm>
            <a:off x="8432469" y="536960"/>
            <a:ext cx="374073" cy="382786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7" name="Google Shape;157;p27"/>
          <p:cNvGrpSpPr/>
          <p:nvPr/>
        </p:nvGrpSpPr>
        <p:grpSpPr>
          <a:xfrm>
            <a:off x="8534849" y="626517"/>
            <a:ext cx="197959" cy="197313"/>
            <a:chOff x="9318625" y="1320799"/>
            <a:chExt cx="481452" cy="479881"/>
          </a:xfrm>
        </p:grpSpPr>
        <p:sp>
          <p:nvSpPr>
            <p:cNvPr id="158" name="Google Shape;158;p27"/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9" name="Google Shape;159;p27"/>
            <p:cNvSpPr/>
            <p:nvPr/>
          </p:nvSpPr>
          <p:spPr>
            <a:xfrm rot="-27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60" name="Google Shape;160;p27"/>
          <p:cNvGrpSpPr/>
          <p:nvPr/>
        </p:nvGrpSpPr>
        <p:grpSpPr>
          <a:xfrm>
            <a:off x="311727" y="175166"/>
            <a:ext cx="232065" cy="214166"/>
            <a:chOff x="752762" y="601945"/>
            <a:chExt cx="329913" cy="285555"/>
          </a:xfrm>
        </p:grpSpPr>
        <p:sp>
          <p:nvSpPr>
            <p:cNvPr id="161" name="Google Shape;161;p27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3" name="Google Shape;163;p27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4" name="Google Shape;164;p27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A6ADCCC8-AE2E-9444-BBDF-45543C1202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30"/>
    </mc:Choice>
    <mc:Fallback>
      <p:transition spd="slow" advTm="44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/>
          <p:nvPr/>
        </p:nvSpPr>
        <p:spPr>
          <a:xfrm>
            <a:off x="258150" y="1087500"/>
            <a:ext cx="8655900" cy="38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ko" sz="1600" b="1" dirty="0">
                <a:solidFill>
                  <a:schemeClr val="dk1"/>
                </a:solidFill>
              </a:rPr>
              <a:t>딥러닝을 이용한 SMP 예측 및 시각화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70" name="Google Shape;170;p28"/>
          <p:cNvSpPr/>
          <p:nvPr/>
        </p:nvSpPr>
        <p:spPr>
          <a:xfrm>
            <a:off x="0" y="1"/>
            <a:ext cx="9144000" cy="710400"/>
          </a:xfrm>
          <a:prstGeom prst="rect">
            <a:avLst/>
          </a:prstGeom>
          <a:solidFill>
            <a:srgbClr val="382F80"/>
          </a:solidFill>
          <a:ln>
            <a:noFill/>
          </a:ln>
          <a:effectLst>
            <a:outerShdw blurRad="381000" dist="38100" dir="16200000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858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 주제</a:t>
            </a:r>
            <a:endParaRPr sz="800" b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p28"/>
          <p:cNvSpPr/>
          <p:nvPr/>
        </p:nvSpPr>
        <p:spPr>
          <a:xfrm>
            <a:off x="739731" y="536960"/>
            <a:ext cx="7692600" cy="38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 소개</a:t>
            </a:r>
            <a:endParaRPr sz="1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28"/>
          <p:cNvSpPr/>
          <p:nvPr/>
        </p:nvSpPr>
        <p:spPr>
          <a:xfrm>
            <a:off x="8432469" y="536960"/>
            <a:ext cx="374100" cy="3828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3" name="Google Shape;173;p28"/>
          <p:cNvGrpSpPr/>
          <p:nvPr/>
        </p:nvGrpSpPr>
        <p:grpSpPr>
          <a:xfrm>
            <a:off x="8535125" y="626556"/>
            <a:ext cx="197988" cy="197312"/>
            <a:chOff x="9318625" y="1320799"/>
            <a:chExt cx="481489" cy="479846"/>
          </a:xfrm>
        </p:grpSpPr>
        <p:sp>
          <p:nvSpPr>
            <p:cNvPr id="174" name="Google Shape;174;p28"/>
            <p:cNvSpPr/>
            <p:nvPr/>
          </p:nvSpPr>
          <p:spPr>
            <a:xfrm>
              <a:off x="9318625" y="1320799"/>
              <a:ext cx="388800" cy="388800"/>
            </a:xfrm>
            <a:prstGeom prst="donut">
              <a:avLst>
                <a:gd name="adj" fmla="val 1218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5" name="Google Shape;175;p28"/>
            <p:cNvSpPr/>
            <p:nvPr/>
          </p:nvSpPr>
          <p:spPr>
            <a:xfrm rot="-2700000">
              <a:off x="9684654" y="1600119"/>
              <a:ext cx="45821" cy="21595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76" name="Google Shape;176;p28"/>
          <p:cNvGrpSpPr/>
          <p:nvPr/>
        </p:nvGrpSpPr>
        <p:grpSpPr>
          <a:xfrm>
            <a:off x="311717" y="175166"/>
            <a:ext cx="232122" cy="214166"/>
            <a:chOff x="752762" y="601945"/>
            <a:chExt cx="330000" cy="285555"/>
          </a:xfrm>
        </p:grpSpPr>
        <p:sp>
          <p:nvSpPr>
            <p:cNvPr id="177" name="Google Shape;177;p28"/>
            <p:cNvSpPr/>
            <p:nvPr/>
          </p:nvSpPr>
          <p:spPr>
            <a:xfrm>
              <a:off x="752762" y="601945"/>
              <a:ext cx="33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752762" y="688730"/>
              <a:ext cx="2571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752762" y="775515"/>
              <a:ext cx="18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752762" y="862300"/>
              <a:ext cx="2829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81" name="Google Shape;18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725" y="1487075"/>
            <a:ext cx="4884933" cy="348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/>
          <p:nvPr/>
        </p:nvSpPr>
        <p:spPr>
          <a:xfrm>
            <a:off x="3856650" y="2870250"/>
            <a:ext cx="948600" cy="715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8"/>
          <p:cNvSpPr/>
          <p:nvPr/>
        </p:nvSpPr>
        <p:spPr>
          <a:xfrm>
            <a:off x="3856650" y="4531102"/>
            <a:ext cx="948600" cy="289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8"/>
          <p:cNvSpPr/>
          <p:nvPr/>
        </p:nvSpPr>
        <p:spPr>
          <a:xfrm>
            <a:off x="5800525" y="1487075"/>
            <a:ext cx="3343500" cy="24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전력 시장에서의 SMP</a:t>
            </a:r>
            <a:endParaRPr b="1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●"/>
            </a:pPr>
            <a:r>
              <a:rPr lang="ko" sz="12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계통한계가격을 기반으로 정산</a:t>
            </a:r>
            <a:endParaRPr sz="1200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algun Gothic"/>
              <a:buChar char="●"/>
            </a:pPr>
            <a:r>
              <a:rPr lang="ko" sz="12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단기수요예측 시스템(KSLF)을 통해 수요를 예측하고 SMP 계산</a:t>
            </a:r>
            <a:endParaRPr sz="1200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SMP 예측 시 발전사의 입낙찰에 더욱 유리하게 작용</a:t>
            </a:r>
            <a:endParaRPr sz="1200" b="1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7168975" y="2794950"/>
            <a:ext cx="606600" cy="466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82F80"/>
          </a:solidFill>
          <a:ln w="9525" cap="flat" cmpd="sng">
            <a:solidFill>
              <a:srgbClr val="382F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37806C55-4DFF-CD44-A984-0C15D7B96A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78"/>
    </mc:Choice>
    <mc:Fallback>
      <p:transition spd="slow" advTm="16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/>
          <p:nvPr/>
        </p:nvSpPr>
        <p:spPr>
          <a:xfrm>
            <a:off x="258075" y="1087500"/>
            <a:ext cx="8655900" cy="3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ko" sz="1600" b="1" dirty="0">
                <a:solidFill>
                  <a:schemeClr val="dk1"/>
                </a:solidFill>
              </a:rPr>
              <a:t>딥러닝 모델 기반 단기 전력수요 예측(2019)</a:t>
            </a:r>
            <a:endParaRPr sz="1600" b="1" dirty="0">
              <a:solidFill>
                <a:schemeClr val="dk1"/>
              </a:solidFill>
            </a:endParaRPr>
          </a:p>
          <a:p>
            <a:pPr marL="990000" lvl="2" indent="-32384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itchFamily="2" charset="2"/>
              <a:buChar char="§"/>
            </a:pPr>
            <a:r>
              <a:rPr lang="ko" sz="1200" dirty="0">
                <a:solidFill>
                  <a:schemeClr val="dk1"/>
                </a:solidFill>
              </a:rPr>
              <a:t>기온의 변화에 따른 전력 수요의 변화를 이용한 딥러닝 STLC 모델(Short Term LSTM-CNN) 기반 단기 수요 예측 모델 제시  → </a:t>
            </a:r>
            <a:r>
              <a:rPr lang="ko" sz="1200" u="sng" dirty="0">
                <a:solidFill>
                  <a:schemeClr val="dk1"/>
                </a:solidFill>
              </a:rPr>
              <a:t>이 연구를 바탕으로 </a:t>
            </a:r>
            <a:r>
              <a:rPr lang="ko" sz="1200" b="1" u="sng" dirty="0">
                <a:solidFill>
                  <a:schemeClr val="dk1"/>
                </a:solidFill>
              </a:rPr>
              <a:t>기온을 기반으로 한 SMP 예측 연구 진행</a:t>
            </a:r>
            <a:endParaRPr sz="1200" b="1" u="sng" dirty="0">
              <a:solidFill>
                <a:schemeClr val="dk1"/>
              </a:solidFill>
            </a:endParaRPr>
          </a:p>
          <a:p>
            <a:pPr marL="990000" lvl="2" indent="-32384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itchFamily="2" charset="2"/>
              <a:buChar char="§"/>
            </a:pPr>
            <a:r>
              <a:rPr lang="ko" sz="1200" dirty="0">
                <a:solidFill>
                  <a:schemeClr val="dk1"/>
                </a:solidFill>
              </a:rPr>
              <a:t>2013~2017년까지의 전력 수요 데이터와 가중치를 반영한 기후데이터(기온, 습도, 이슬점 온도) 사용</a:t>
            </a:r>
            <a:endParaRPr sz="1200" dirty="0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</p:txBody>
      </p:sp>
      <p:sp>
        <p:nvSpPr>
          <p:cNvPr id="191" name="Google Shape;191;p29"/>
          <p:cNvSpPr/>
          <p:nvPr/>
        </p:nvSpPr>
        <p:spPr>
          <a:xfrm>
            <a:off x="0" y="1"/>
            <a:ext cx="9144000" cy="710400"/>
          </a:xfrm>
          <a:prstGeom prst="rect">
            <a:avLst/>
          </a:prstGeom>
          <a:solidFill>
            <a:srgbClr val="382F80"/>
          </a:solidFill>
          <a:ln>
            <a:noFill/>
          </a:ln>
          <a:effectLst>
            <a:outerShdw blurRad="381000" dist="38100" dir="16200000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858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관련 연구</a:t>
            </a:r>
            <a:endParaRPr sz="800" b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739731" y="536960"/>
            <a:ext cx="7692600" cy="38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관련 연구</a:t>
            </a:r>
            <a:endParaRPr sz="1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8432469" y="536960"/>
            <a:ext cx="374100" cy="3828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4" name="Google Shape;194;p29"/>
          <p:cNvGrpSpPr/>
          <p:nvPr/>
        </p:nvGrpSpPr>
        <p:grpSpPr>
          <a:xfrm>
            <a:off x="8535125" y="626556"/>
            <a:ext cx="197988" cy="197312"/>
            <a:chOff x="9318625" y="1320799"/>
            <a:chExt cx="481489" cy="479846"/>
          </a:xfrm>
        </p:grpSpPr>
        <p:sp>
          <p:nvSpPr>
            <p:cNvPr id="195" name="Google Shape;195;p29"/>
            <p:cNvSpPr/>
            <p:nvPr/>
          </p:nvSpPr>
          <p:spPr>
            <a:xfrm>
              <a:off x="9318625" y="1320799"/>
              <a:ext cx="388800" cy="388800"/>
            </a:xfrm>
            <a:prstGeom prst="donut">
              <a:avLst>
                <a:gd name="adj" fmla="val 1218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p29"/>
            <p:cNvSpPr/>
            <p:nvPr/>
          </p:nvSpPr>
          <p:spPr>
            <a:xfrm rot="-2700000">
              <a:off x="9684654" y="1600119"/>
              <a:ext cx="45821" cy="21595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97" name="Google Shape;197;p29"/>
          <p:cNvGrpSpPr/>
          <p:nvPr/>
        </p:nvGrpSpPr>
        <p:grpSpPr>
          <a:xfrm>
            <a:off x="311717" y="175166"/>
            <a:ext cx="232122" cy="214166"/>
            <a:chOff x="752762" y="601945"/>
            <a:chExt cx="330000" cy="285555"/>
          </a:xfrm>
        </p:grpSpPr>
        <p:sp>
          <p:nvSpPr>
            <p:cNvPr id="198" name="Google Shape;198;p29"/>
            <p:cNvSpPr/>
            <p:nvPr/>
          </p:nvSpPr>
          <p:spPr>
            <a:xfrm>
              <a:off x="752762" y="601945"/>
              <a:ext cx="33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752762" y="688730"/>
              <a:ext cx="2571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752762" y="775515"/>
              <a:ext cx="18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752762" y="862300"/>
              <a:ext cx="2829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02" name="Google Shape;20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3850" y="2738375"/>
            <a:ext cx="3844351" cy="20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D0DBCCE4-E20A-1C41-ADE4-1709D6CEFA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24"/>
    </mc:Choice>
    <mc:Fallback>
      <p:transition spd="slow" advTm="22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/>
          <p:nvPr/>
        </p:nvSpPr>
        <p:spPr>
          <a:xfrm>
            <a:off x="258075" y="1087500"/>
            <a:ext cx="8655900" cy="3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ko" sz="1600" b="1" dirty="0">
                <a:solidFill>
                  <a:schemeClr val="dk1"/>
                </a:solidFill>
              </a:rPr>
              <a:t>Multilayer Perceptron(MLP), Nonlinear Autoregressive exogenous(NARX) 모형을 이용한 계통한계가격(SMP) 예측(2020.12.)</a:t>
            </a:r>
            <a:endParaRPr sz="1600" b="1" dirty="0">
              <a:solidFill>
                <a:schemeClr val="dk1"/>
              </a:solidFill>
            </a:endParaRPr>
          </a:p>
          <a:p>
            <a:pPr marL="990000" lvl="2" indent="-32384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itchFamily="2" charset="2"/>
              <a:buChar char="§"/>
            </a:pPr>
            <a:r>
              <a:rPr lang="ko" sz="1200" dirty="0">
                <a:solidFill>
                  <a:schemeClr val="dk1"/>
                </a:solidFill>
              </a:rPr>
              <a:t>스스로 데이터를 학습하는 알고리즘을 통해 다양한 문제에 적용 가능한 인공신경망 사용</a:t>
            </a:r>
            <a:endParaRPr sz="1200" dirty="0">
              <a:solidFill>
                <a:schemeClr val="dk1"/>
              </a:solidFill>
            </a:endParaRPr>
          </a:p>
          <a:p>
            <a:pPr marL="990000" lvl="2" indent="-32384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itchFamily="2" charset="2"/>
              <a:buChar char="§"/>
            </a:pPr>
            <a:r>
              <a:rPr lang="ko" sz="1200" dirty="0">
                <a:solidFill>
                  <a:schemeClr val="dk1"/>
                </a:solidFill>
              </a:rPr>
              <a:t>전방향 인공신경망중 많이 사용되는 MLP, 시계열 데이터에 유용하게 사용되는 NARX를 이용하여 서로 비교 분석 → </a:t>
            </a:r>
            <a:r>
              <a:rPr lang="ko" sz="1200" b="1" u="sng" dirty="0">
                <a:solidFill>
                  <a:schemeClr val="dk1"/>
                </a:solidFill>
              </a:rPr>
              <a:t>SMP는 시계열 데이터이므로 LSTM이 더 효과적이라 판단</a:t>
            </a:r>
            <a:endParaRPr sz="1200" b="1" u="sng" dirty="0">
              <a:solidFill>
                <a:schemeClr val="dk1"/>
              </a:solidFill>
            </a:endParaRPr>
          </a:p>
        </p:txBody>
      </p:sp>
      <p:sp>
        <p:nvSpPr>
          <p:cNvPr id="208" name="Google Shape;208;p30"/>
          <p:cNvSpPr/>
          <p:nvPr/>
        </p:nvSpPr>
        <p:spPr>
          <a:xfrm>
            <a:off x="0" y="1"/>
            <a:ext cx="9144000" cy="710400"/>
          </a:xfrm>
          <a:prstGeom prst="rect">
            <a:avLst/>
          </a:prstGeom>
          <a:solidFill>
            <a:srgbClr val="382F80"/>
          </a:solidFill>
          <a:ln>
            <a:noFill/>
          </a:ln>
          <a:effectLst>
            <a:outerShdw blurRad="381000" dist="38100" dir="16200000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858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관련 연구</a:t>
            </a:r>
            <a:endParaRPr sz="800" b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p30"/>
          <p:cNvSpPr/>
          <p:nvPr/>
        </p:nvSpPr>
        <p:spPr>
          <a:xfrm>
            <a:off x="739731" y="536960"/>
            <a:ext cx="7692600" cy="38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관련 연구</a:t>
            </a:r>
            <a:endParaRPr sz="1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30"/>
          <p:cNvSpPr/>
          <p:nvPr/>
        </p:nvSpPr>
        <p:spPr>
          <a:xfrm>
            <a:off x="8432469" y="536960"/>
            <a:ext cx="374100" cy="3828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1" name="Google Shape;211;p30"/>
          <p:cNvGrpSpPr/>
          <p:nvPr/>
        </p:nvGrpSpPr>
        <p:grpSpPr>
          <a:xfrm>
            <a:off x="8535125" y="626556"/>
            <a:ext cx="197988" cy="197312"/>
            <a:chOff x="9318625" y="1320799"/>
            <a:chExt cx="481489" cy="479846"/>
          </a:xfrm>
        </p:grpSpPr>
        <p:sp>
          <p:nvSpPr>
            <p:cNvPr id="212" name="Google Shape;212;p30"/>
            <p:cNvSpPr/>
            <p:nvPr/>
          </p:nvSpPr>
          <p:spPr>
            <a:xfrm>
              <a:off x="9318625" y="1320799"/>
              <a:ext cx="388800" cy="388800"/>
            </a:xfrm>
            <a:prstGeom prst="donut">
              <a:avLst>
                <a:gd name="adj" fmla="val 1218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3" name="Google Shape;213;p30"/>
            <p:cNvSpPr/>
            <p:nvPr/>
          </p:nvSpPr>
          <p:spPr>
            <a:xfrm rot="-2700000">
              <a:off x="9684654" y="1600119"/>
              <a:ext cx="45821" cy="21595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14" name="Google Shape;214;p30"/>
          <p:cNvGrpSpPr/>
          <p:nvPr/>
        </p:nvGrpSpPr>
        <p:grpSpPr>
          <a:xfrm>
            <a:off x="311717" y="175166"/>
            <a:ext cx="232122" cy="214166"/>
            <a:chOff x="752762" y="601945"/>
            <a:chExt cx="330000" cy="285555"/>
          </a:xfrm>
        </p:grpSpPr>
        <p:sp>
          <p:nvSpPr>
            <p:cNvPr id="215" name="Google Shape;215;p30"/>
            <p:cNvSpPr/>
            <p:nvPr/>
          </p:nvSpPr>
          <p:spPr>
            <a:xfrm>
              <a:off x="752762" y="601945"/>
              <a:ext cx="33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752762" y="688730"/>
              <a:ext cx="2571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752762" y="775515"/>
              <a:ext cx="18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752762" y="862300"/>
              <a:ext cx="2829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19" name="Google Shape;21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0463" y="2981275"/>
            <a:ext cx="5011125" cy="19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D73C4D4F-2F4B-0640-A82A-4E2DD9E597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14"/>
    </mc:Choice>
    <mc:Fallback>
      <p:transition spd="slow" advTm="18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/>
          <p:nvPr/>
        </p:nvSpPr>
        <p:spPr>
          <a:xfrm>
            <a:off x="0" y="1"/>
            <a:ext cx="9144000" cy="710400"/>
          </a:xfrm>
          <a:prstGeom prst="rect">
            <a:avLst/>
          </a:prstGeom>
          <a:solidFill>
            <a:srgbClr val="382F80"/>
          </a:solidFill>
          <a:ln>
            <a:noFill/>
          </a:ln>
          <a:effectLst>
            <a:outerShdw blurRad="381000" dist="38100" dir="16200000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858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제안 방법</a:t>
            </a:r>
            <a:endParaRPr sz="800" b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31"/>
          <p:cNvSpPr/>
          <p:nvPr/>
        </p:nvSpPr>
        <p:spPr>
          <a:xfrm>
            <a:off x="739731" y="536960"/>
            <a:ext cx="7692600" cy="38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 가설 및 전체적인 과정</a:t>
            </a:r>
            <a:endParaRPr sz="9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p31"/>
          <p:cNvSpPr/>
          <p:nvPr/>
        </p:nvSpPr>
        <p:spPr>
          <a:xfrm>
            <a:off x="8432469" y="536960"/>
            <a:ext cx="374100" cy="3828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7" name="Google Shape;227;p31"/>
          <p:cNvGrpSpPr/>
          <p:nvPr/>
        </p:nvGrpSpPr>
        <p:grpSpPr>
          <a:xfrm>
            <a:off x="8535125" y="626556"/>
            <a:ext cx="197988" cy="197312"/>
            <a:chOff x="9318625" y="1320799"/>
            <a:chExt cx="481489" cy="479846"/>
          </a:xfrm>
        </p:grpSpPr>
        <p:sp>
          <p:nvSpPr>
            <p:cNvPr id="228" name="Google Shape;228;p31"/>
            <p:cNvSpPr/>
            <p:nvPr/>
          </p:nvSpPr>
          <p:spPr>
            <a:xfrm>
              <a:off x="9318625" y="1320799"/>
              <a:ext cx="388800" cy="388800"/>
            </a:xfrm>
            <a:prstGeom prst="donut">
              <a:avLst>
                <a:gd name="adj" fmla="val 1218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-2700000">
              <a:off x="9684654" y="1600119"/>
              <a:ext cx="45821" cy="21595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30" name="Google Shape;230;p31"/>
          <p:cNvGrpSpPr/>
          <p:nvPr/>
        </p:nvGrpSpPr>
        <p:grpSpPr>
          <a:xfrm>
            <a:off x="311717" y="175166"/>
            <a:ext cx="232122" cy="214166"/>
            <a:chOff x="752762" y="601945"/>
            <a:chExt cx="330000" cy="285555"/>
          </a:xfrm>
        </p:grpSpPr>
        <p:sp>
          <p:nvSpPr>
            <p:cNvPr id="231" name="Google Shape;231;p31"/>
            <p:cNvSpPr/>
            <p:nvPr/>
          </p:nvSpPr>
          <p:spPr>
            <a:xfrm>
              <a:off x="752762" y="601945"/>
              <a:ext cx="33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752762" y="688730"/>
              <a:ext cx="2571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752762" y="775515"/>
              <a:ext cx="18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752762" y="862300"/>
              <a:ext cx="2829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35" name="Google Shape;235;p31"/>
          <p:cNvSpPr/>
          <p:nvPr/>
        </p:nvSpPr>
        <p:spPr>
          <a:xfrm>
            <a:off x="258075" y="1087500"/>
            <a:ext cx="8655900" cy="3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>
              <a:lnSpc>
                <a:spcPct val="150000"/>
              </a:lnSpc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ko" sz="1600" b="1" dirty="0">
                <a:solidFill>
                  <a:schemeClr val="dk1"/>
                </a:solidFill>
              </a:rPr>
              <a:t>기온의 변화에 따른 전력수요의 변화를 이용하여 hybrid ARIMA LSTM 딥러닝 모델</a:t>
            </a:r>
            <a:r>
              <a:rPr lang="ko" altLang="en-US" sz="1600" b="1" dirty="0">
                <a:solidFill>
                  <a:schemeClr val="dk1"/>
                </a:solidFill>
              </a:rPr>
              <a:t>로</a:t>
            </a:r>
            <a:r>
              <a:rPr lang="ko" altLang="ko-Kore-KR" sz="1600" b="1" dirty="0">
                <a:solidFill>
                  <a:schemeClr val="dk1"/>
                </a:solidFill>
              </a:rPr>
              <a:t> SMP를 정확히 예측할 수 있</a:t>
            </a:r>
            <a:r>
              <a:rPr lang="ko" altLang="en-US" sz="1600" b="1" dirty="0">
                <a:solidFill>
                  <a:schemeClr val="dk1"/>
                </a:solidFill>
              </a:rPr>
              <a:t>다</a:t>
            </a:r>
            <a:r>
              <a:rPr lang="en-US" altLang="ko" sz="1600" b="1" dirty="0">
                <a:solidFill>
                  <a:schemeClr val="dk1"/>
                </a:solidFill>
              </a:rPr>
              <a:t>.</a:t>
            </a:r>
            <a:endParaRPr sz="1600" b="1" dirty="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ko" sz="1600" b="1" dirty="0">
                <a:solidFill>
                  <a:schemeClr val="dk1"/>
                </a:solidFill>
              </a:rPr>
              <a:t>전체적인 과정</a:t>
            </a:r>
            <a:endParaRPr sz="1600" b="1" dirty="0">
              <a:solidFill>
                <a:schemeClr val="dk1"/>
              </a:solidFill>
            </a:endParaRPr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9701" y="2229625"/>
            <a:ext cx="7284599" cy="27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DB8B7C35-6F11-5E40-A970-350244F953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66"/>
    </mc:Choice>
    <mc:Fallback>
      <p:transition spd="slow" advTm="34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/>
          <p:nvPr/>
        </p:nvSpPr>
        <p:spPr>
          <a:xfrm>
            <a:off x="0" y="1"/>
            <a:ext cx="9144000" cy="710400"/>
          </a:xfrm>
          <a:prstGeom prst="rect">
            <a:avLst/>
          </a:prstGeom>
          <a:solidFill>
            <a:srgbClr val="382F80"/>
          </a:solidFill>
          <a:ln>
            <a:noFill/>
          </a:ln>
          <a:effectLst>
            <a:outerShdw blurRad="381000" dist="38100" dir="16200000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858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제안 방법</a:t>
            </a:r>
            <a:endParaRPr sz="800" b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32"/>
          <p:cNvSpPr/>
          <p:nvPr/>
        </p:nvSpPr>
        <p:spPr>
          <a:xfrm>
            <a:off x="739731" y="536960"/>
            <a:ext cx="7692600" cy="38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구조</a:t>
            </a:r>
            <a:endParaRPr sz="9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32"/>
          <p:cNvSpPr/>
          <p:nvPr/>
        </p:nvSpPr>
        <p:spPr>
          <a:xfrm>
            <a:off x="8432469" y="536960"/>
            <a:ext cx="374100" cy="3828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4" name="Google Shape;244;p32"/>
          <p:cNvGrpSpPr/>
          <p:nvPr/>
        </p:nvGrpSpPr>
        <p:grpSpPr>
          <a:xfrm>
            <a:off x="8535125" y="626556"/>
            <a:ext cx="197988" cy="197312"/>
            <a:chOff x="9318625" y="1320799"/>
            <a:chExt cx="481489" cy="479846"/>
          </a:xfrm>
        </p:grpSpPr>
        <p:sp>
          <p:nvSpPr>
            <p:cNvPr id="245" name="Google Shape;245;p32"/>
            <p:cNvSpPr/>
            <p:nvPr/>
          </p:nvSpPr>
          <p:spPr>
            <a:xfrm>
              <a:off x="9318625" y="1320799"/>
              <a:ext cx="388800" cy="388800"/>
            </a:xfrm>
            <a:prstGeom prst="donut">
              <a:avLst>
                <a:gd name="adj" fmla="val 1218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6" name="Google Shape;246;p32"/>
            <p:cNvSpPr/>
            <p:nvPr/>
          </p:nvSpPr>
          <p:spPr>
            <a:xfrm rot="-2700000">
              <a:off x="9684654" y="1600119"/>
              <a:ext cx="45821" cy="21595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47" name="Google Shape;247;p32"/>
          <p:cNvGrpSpPr/>
          <p:nvPr/>
        </p:nvGrpSpPr>
        <p:grpSpPr>
          <a:xfrm>
            <a:off x="311717" y="175166"/>
            <a:ext cx="232122" cy="214166"/>
            <a:chOff x="752762" y="601945"/>
            <a:chExt cx="330000" cy="285555"/>
          </a:xfrm>
        </p:grpSpPr>
        <p:sp>
          <p:nvSpPr>
            <p:cNvPr id="248" name="Google Shape;248;p32"/>
            <p:cNvSpPr/>
            <p:nvPr/>
          </p:nvSpPr>
          <p:spPr>
            <a:xfrm>
              <a:off x="752762" y="601945"/>
              <a:ext cx="33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9" name="Google Shape;249;p32"/>
            <p:cNvSpPr/>
            <p:nvPr/>
          </p:nvSpPr>
          <p:spPr>
            <a:xfrm>
              <a:off x="752762" y="688730"/>
              <a:ext cx="2571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752762" y="775515"/>
              <a:ext cx="1800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752762" y="862300"/>
              <a:ext cx="282900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2" name="Google Shape;252;p32"/>
          <p:cNvSpPr/>
          <p:nvPr/>
        </p:nvSpPr>
        <p:spPr>
          <a:xfrm>
            <a:off x="258075" y="1087500"/>
            <a:ext cx="8655900" cy="3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 b="1">
                <a:solidFill>
                  <a:schemeClr val="dk1"/>
                </a:solidFill>
              </a:rPr>
              <a:t>시스템 구조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739800" y="2571750"/>
            <a:ext cx="769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800" y="1614800"/>
            <a:ext cx="7993326" cy="310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04CD07AD-8DFE-7941-AF35-64738BB827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09"/>
    </mc:Choice>
    <mc:Fallback>
      <p:transition spd="slow" advTm="10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/>
          <p:nvPr/>
        </p:nvSpPr>
        <p:spPr>
          <a:xfrm>
            <a:off x="0" y="1"/>
            <a:ext cx="9144000" cy="710337"/>
          </a:xfrm>
          <a:prstGeom prst="rect">
            <a:avLst/>
          </a:prstGeom>
          <a:solidFill>
            <a:srgbClr val="382F80"/>
          </a:solidFill>
          <a:ln>
            <a:noFill/>
          </a:ln>
          <a:effectLst>
            <a:outerShdw blurRad="381000" dist="38100" dir="16200000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858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제안 방법</a:t>
            </a:r>
            <a:endParaRPr sz="800" b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33"/>
          <p:cNvSpPr/>
          <p:nvPr/>
        </p:nvSpPr>
        <p:spPr>
          <a:xfrm>
            <a:off x="739731" y="536960"/>
            <a:ext cx="7692737" cy="38278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사용된 딥러닝 모델</a:t>
            </a:r>
            <a:endParaRPr sz="900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p33"/>
          <p:cNvSpPr/>
          <p:nvPr/>
        </p:nvSpPr>
        <p:spPr>
          <a:xfrm>
            <a:off x="8432469" y="536960"/>
            <a:ext cx="374073" cy="382786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17500" dist="381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2" name="Google Shape;262;p33"/>
          <p:cNvGrpSpPr/>
          <p:nvPr/>
        </p:nvGrpSpPr>
        <p:grpSpPr>
          <a:xfrm>
            <a:off x="8534849" y="626517"/>
            <a:ext cx="197959" cy="197313"/>
            <a:chOff x="9318625" y="1320799"/>
            <a:chExt cx="481452" cy="479881"/>
          </a:xfrm>
        </p:grpSpPr>
        <p:sp>
          <p:nvSpPr>
            <p:cNvPr id="263" name="Google Shape;263;p33"/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 rot="-27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65" name="Google Shape;265;p33"/>
          <p:cNvGrpSpPr/>
          <p:nvPr/>
        </p:nvGrpSpPr>
        <p:grpSpPr>
          <a:xfrm>
            <a:off x="311727" y="175166"/>
            <a:ext cx="232065" cy="214166"/>
            <a:chOff x="752762" y="601945"/>
            <a:chExt cx="329913" cy="285555"/>
          </a:xfrm>
        </p:grpSpPr>
        <p:sp>
          <p:nvSpPr>
            <p:cNvPr id="266" name="Google Shape;266;p33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solidFill>
              <a:srgbClr val="FE615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70" name="Google Shape;27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750" y="1511175"/>
            <a:ext cx="7384499" cy="347732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3"/>
          <p:cNvSpPr/>
          <p:nvPr/>
        </p:nvSpPr>
        <p:spPr>
          <a:xfrm>
            <a:off x="258075" y="1087500"/>
            <a:ext cx="8655900" cy="3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 b="1">
                <a:solidFill>
                  <a:schemeClr val="dk1"/>
                </a:solidFill>
              </a:rPr>
              <a:t>Hybrid ARIMA-LSTM 딥러닝 모델</a:t>
            </a:r>
            <a:endParaRPr sz="1600" b="1">
              <a:solidFill>
                <a:schemeClr val="dk1"/>
              </a:solidFill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D94FA4A4-7628-9D4A-9E47-5C7B64D7C4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34"/>
    </mc:Choice>
    <mc:Fallback>
      <p:transition spd="slow" advTm="13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2252</Words>
  <Application>Microsoft Macintosh PowerPoint</Application>
  <PresentationFormat>화면 슬라이드 쇼(16:9)</PresentationFormat>
  <Paragraphs>364</Paragraphs>
  <Slides>21</Slides>
  <Notes>21</Notes>
  <HiddenSlides>0</HiddenSlides>
  <MMClips>21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Malgun Gothic</vt:lpstr>
      <vt:lpstr>Arial</vt:lpstr>
      <vt:lpstr>Wingdings</vt:lpstr>
      <vt:lpstr>Simple Light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Microsoft Office User</cp:lastModifiedBy>
  <cp:revision>5</cp:revision>
  <dcterms:modified xsi:type="dcterms:W3CDTF">2021-12-17T03:43:03Z</dcterms:modified>
</cp:coreProperties>
</file>